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7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4" r:id="rId69"/>
    <p:sldId id="325" r:id="rId70"/>
    <p:sldId id="326" r:id="rId71"/>
    <p:sldId id="327" r:id="rId72"/>
    <p:sldId id="328" r:id="rId73"/>
    <p:sldId id="329" r:id="rId74"/>
    <p:sldId id="331" r:id="rId75"/>
    <p:sldId id="332" r:id="rId76"/>
    <p:sldId id="323" r:id="rId77"/>
  </p:sldIdLst>
  <p:sldSz cx="12192000" cy="6858000"/>
  <p:notesSz cx="6858000" cy="9144000"/>
  <p:embeddedFontLst>
    <p:embeddedFont>
      <p:font typeface="Roboto Mono" panose="020B0604020202020204" charset="0"/>
      <p:regular r:id="rId79"/>
      <p:bold r:id="rId80"/>
      <p:italic r:id="rId81"/>
      <p:boldItalic r:id="rId82"/>
    </p:embeddedFont>
    <p:embeddedFont>
      <p:font typeface="Georgia" panose="02040502050405020303" pitchFamily="18" charset="0"/>
      <p:regular r:id="rId83"/>
      <p:bold r:id="rId84"/>
      <p:italic r:id="rId85"/>
      <p:boldItalic r:id="rId86"/>
    </p:embeddedFont>
    <p:embeddedFont>
      <p:font typeface="Roboto" panose="020B0604020202020204" charset="0"/>
      <p:regular r:id="rId87"/>
      <p:bold r:id="rId88"/>
      <p:italic r:id="rId89"/>
      <p:boldItalic r:id="rId90"/>
    </p:embeddedFont>
    <p:embeddedFont>
      <p:font typeface="Calibri" panose="020F0502020204030204" pitchFamily="34" charset="0"/>
      <p:regular r:id="rId91"/>
      <p:bold r:id="rId92"/>
      <p:italic r:id="rId93"/>
      <p:boldItalic r:id="rId9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5" roundtripDataSignature="AMtx7mjVlveFNZ37Xji0v5kCP7WNFEJxi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C6715FE-121A-4DFE-B00C-7C5A25B71618}">
  <a:tblStyle styleId="{3C6715FE-121A-4DFE-B00C-7C5A25B7161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F341545-8F4E-4B30-ADDF-B94A372EB4E7}"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44" autoAdjust="0"/>
    <p:restoredTop sz="94660"/>
  </p:normalViewPr>
  <p:slideViewPr>
    <p:cSldViewPr snapToGrid="0">
      <p:cViewPr varScale="1">
        <p:scale>
          <a:sx n="70" d="100"/>
          <a:sy n="70" d="100"/>
        </p:scale>
        <p:origin x="67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6.fntdata"/><Relationship Id="rId89" Type="http://schemas.openxmlformats.org/officeDocument/2006/relationships/font" Target="fonts/font11.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1.fntdata"/><Relationship Id="rId5" Type="http://schemas.openxmlformats.org/officeDocument/2006/relationships/slide" Target="slides/slide4.xml"/><Relationship Id="rId90" Type="http://schemas.openxmlformats.org/officeDocument/2006/relationships/font" Target="fonts/font12.fntdata"/><Relationship Id="rId95" Type="http://customschemas.google.com/relationships/presentationmetadata" Target="meta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2.fntdata"/><Relationship Id="rId85"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5.fntdata"/><Relationship Id="rId88" Type="http://schemas.openxmlformats.org/officeDocument/2006/relationships/font" Target="fonts/font10.fntdata"/><Relationship Id="rId91" Type="http://schemas.openxmlformats.org/officeDocument/2006/relationships/font" Target="fonts/font13.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font" Target="fonts/font3.fntdata"/><Relationship Id="rId86" Type="http://schemas.openxmlformats.org/officeDocument/2006/relationships/font" Target="fonts/font8.fntdata"/><Relationship Id="rId94" Type="http://schemas.openxmlformats.org/officeDocument/2006/relationships/font" Target="fonts/font16.fntdata"/><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9.fntdata"/><Relationship Id="rId61" Type="http://schemas.openxmlformats.org/officeDocument/2006/relationships/slide" Target="slides/slide60.xml"/><Relationship Id="rId82"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5.fntdata"/><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 name="Google Shape;9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1762208f1b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1762208f1b_0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g31762208f1b_0_3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12c43b21e2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12c43b21e2_0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g312c43b21e2_0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12c43b21e2_1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12c43b21e2_1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312c43b21e2_1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312c43b21e2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312c43b21e2_0_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g312c43b21e2_0_5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12c43b21e2_0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312c43b21e2_0_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312c43b21e2_0_8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11a5d2697e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g311a5d2697e_0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3" name="Google Shape;223;g311a5d2697e_0_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11a5d2697e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g311a5d2697e_0_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g311a5d2697e_0_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12daf610b4_1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12daf610b4_1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g312daf610b4_1_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312daf610b4_1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312daf610b4_1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g312daf610b4_1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12daf610b4_1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12daf610b4_1_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g312daf610b4_1_6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31743f8dcc5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31743f8dcc5_0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g31743f8dcc5_0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1413608132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31413608132_2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g31413608132_2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31413608132_2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1413608132_2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g31413608132_2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3145f9642b7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3145f9642b7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g3145f9642b7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145f9642b7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145f9642b7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 name="Google Shape;306;g3145f9642b7_0_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3145f9642b7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3145f9642b7_0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g3145f9642b7_0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145f9642b7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145f9642b7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 name="Google Shape;322;g3145f9642b7_0_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145f9642b7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3145f9642b7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0" name="Google Shape;330;g3145f9642b7_0_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3145f9642b7_0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3145f9642b7_0_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8" name="Google Shape;338;g3145f9642b7_0_4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312daf610b4_4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312daf610b4_4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g312daf610b4_4_4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11a5d2697e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4" name="Google Shape;354;g311a5d2697e_0_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5" name="Google Shape;355;g311a5d2697e_0_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12c43b21e2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12c43b21e2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g312c43b21e2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312daf610b4_4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312daf610b4_4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g312daf610b4_4_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12c43b21e2_3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312c43b21e2_3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2" name="Google Shape;372;g312c43b21e2_3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312c43b21e2_3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312c43b21e2_3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1" name="Google Shape;381;g312c43b21e2_3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312c43b21e2_3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312c43b21e2_3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9" name="Google Shape;389;g312c43b21e2_3_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312daf610b4_4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312daf610b4_4_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g312daf610b4_4_7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312c43b21e2_3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312c43b21e2_3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7" name="Google Shape;407;g312c43b21e2_3_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312daf610b4_4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312daf610b4_4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5" name="Google Shape;415;g312daf610b4_4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312c43b21e2_3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312c43b21e2_3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g312c43b21e2_3_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312daf610b4_6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312daf610b4_6_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2" name="Google Shape;432;g312daf610b4_6_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312daf610b4_4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312daf610b4_4_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312daf610b4_4_9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12c43b21e2_1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12c43b21e2_1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g312c43b21e2_1_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312daf610b4_6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312daf610b4_6_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312daf610b4_6_5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312daf610b4_6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312daf610b4_6_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8" name="Google Shape;458;g312daf610b4_6_6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312daf610b4_4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312daf610b4_4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9" name="Google Shape;469;g312daf610b4_4_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312daf610b4_4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312daf610b4_4_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7" name="Google Shape;477;g312daf610b4_4_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312c43b21e2_1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312c43b21e2_1_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6" name="Google Shape;486;g312c43b21e2_1_8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313f051ac91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313f051ac91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sz="1700" b="1">
                <a:latin typeface="Arial"/>
                <a:ea typeface="Arial"/>
                <a:cs typeface="Arial"/>
                <a:sym typeface="Arial"/>
              </a:rPr>
              <a:t>Deep Learning- Example</a:t>
            </a:r>
            <a:r>
              <a:rPr lang="en-US" sz="1700">
                <a:latin typeface="Arial"/>
                <a:ea typeface="Arial"/>
                <a:cs typeface="Arial"/>
                <a:sym typeface="Arial"/>
              </a:rPr>
              <a:t>: Now imagine a student preparing for an exam without any specific guidance. Instead, they read the entire book and learn everything, identifying what’s important on their own.</a:t>
            </a:r>
            <a:br>
              <a:rPr lang="en-US" sz="1700">
                <a:latin typeface="Arial"/>
                <a:ea typeface="Arial"/>
                <a:cs typeface="Arial"/>
                <a:sym typeface="Arial"/>
              </a:rPr>
            </a:br>
            <a:r>
              <a:rPr lang="en-US" sz="1700">
                <a:latin typeface="Arial"/>
                <a:ea typeface="Arial"/>
                <a:cs typeface="Arial"/>
                <a:sym typeface="Arial"/>
              </a:rPr>
              <a:t>. They are so good that they can answer even unexpected, tricky questions because they’ve deeply understood the subject.</a:t>
            </a:r>
            <a:br>
              <a:rPr lang="en-US" sz="1700">
                <a:latin typeface="Arial"/>
                <a:ea typeface="Arial"/>
                <a:cs typeface="Arial"/>
                <a:sym typeface="Arial"/>
              </a:rPr>
            </a:br>
            <a:r>
              <a:rPr lang="en-US" sz="1700">
                <a:latin typeface="Arial"/>
                <a:ea typeface="Arial"/>
                <a:cs typeface="Arial"/>
                <a:sym typeface="Arial"/>
              </a:rPr>
              <a:t>NOTE- It figures out what’s important by itself.</a:t>
            </a:r>
            <a:endParaRPr sz="1700">
              <a:latin typeface="Arial"/>
              <a:ea typeface="Arial"/>
              <a:cs typeface="Arial"/>
              <a:sym typeface="Arial"/>
            </a:endParaRPr>
          </a:p>
          <a:p>
            <a:pPr marL="0" lvl="0" indent="0" algn="l" rtl="0">
              <a:spcBef>
                <a:spcPts val="560"/>
              </a:spcBef>
              <a:spcAft>
                <a:spcPts val="0"/>
              </a:spcAft>
              <a:buNone/>
            </a:pPr>
            <a:r>
              <a:rPr lang="en-US" sz="1700" b="1">
                <a:latin typeface="Arial"/>
                <a:ea typeface="Arial"/>
                <a:cs typeface="Arial"/>
                <a:sym typeface="Arial"/>
              </a:rPr>
              <a:t>Machine Learning- </a:t>
            </a:r>
            <a:br>
              <a:rPr lang="en-US" sz="1700" b="1">
                <a:latin typeface="Arial"/>
                <a:ea typeface="Arial"/>
                <a:cs typeface="Arial"/>
                <a:sym typeface="Arial"/>
              </a:rPr>
            </a:br>
            <a:r>
              <a:rPr lang="en-US" sz="1700" b="1">
                <a:latin typeface="Arial"/>
                <a:ea typeface="Arial"/>
                <a:cs typeface="Arial"/>
                <a:sym typeface="Arial"/>
              </a:rPr>
              <a:t>Example</a:t>
            </a:r>
            <a:r>
              <a:rPr lang="en-US" sz="1700">
                <a:latin typeface="Arial"/>
                <a:ea typeface="Arial"/>
                <a:cs typeface="Arial"/>
                <a:sym typeface="Arial"/>
              </a:rPr>
              <a:t>: Imagine you’re a teacher helping students prepare for an exam. You tell them exactly what to study:</a:t>
            </a:r>
            <a:endParaRPr sz="1700">
              <a:latin typeface="Arial"/>
              <a:ea typeface="Arial"/>
              <a:cs typeface="Arial"/>
              <a:sym typeface="Arial"/>
            </a:endParaRPr>
          </a:p>
          <a:p>
            <a:pPr marL="457200" lvl="0" indent="-336550" algn="l" rtl="0">
              <a:lnSpc>
                <a:spcPct val="115000"/>
              </a:lnSpc>
              <a:spcBef>
                <a:spcPts val="1200"/>
              </a:spcBef>
              <a:spcAft>
                <a:spcPts val="0"/>
              </a:spcAft>
              <a:buClr>
                <a:schemeClr val="dk1"/>
              </a:buClr>
              <a:buSzPts val="1700"/>
              <a:buChar char="●"/>
            </a:pPr>
            <a:r>
              <a:rPr lang="en-US" sz="1700">
                <a:latin typeface="Arial"/>
                <a:ea typeface="Arial"/>
                <a:cs typeface="Arial"/>
                <a:sym typeface="Arial"/>
              </a:rPr>
              <a:t>You say, “Focus on chapters 1, 2, and 3 because the questions will come from these.”</a:t>
            </a:r>
            <a:endParaRPr sz="1700">
              <a:latin typeface="Arial"/>
              <a:ea typeface="Arial"/>
              <a:cs typeface="Arial"/>
              <a:sym typeface="Arial"/>
            </a:endParaRPr>
          </a:p>
          <a:p>
            <a:pPr marL="457200" lvl="0" indent="-336550" algn="l" rtl="0">
              <a:lnSpc>
                <a:spcPct val="115000"/>
              </a:lnSpc>
              <a:spcBef>
                <a:spcPts val="0"/>
              </a:spcBef>
              <a:spcAft>
                <a:spcPts val="0"/>
              </a:spcAft>
              <a:buClr>
                <a:schemeClr val="dk1"/>
              </a:buClr>
              <a:buSzPts val="1700"/>
              <a:buChar char="●"/>
            </a:pPr>
            <a:r>
              <a:rPr lang="en-US" sz="1700">
                <a:latin typeface="Arial"/>
                <a:ea typeface="Arial"/>
                <a:cs typeface="Arial"/>
                <a:sym typeface="Arial"/>
              </a:rPr>
              <a:t>The students then use these specific chapters to prepare for the test.</a:t>
            </a:r>
            <a:endParaRPr sz="1700">
              <a:latin typeface="Arial"/>
              <a:ea typeface="Arial"/>
              <a:cs typeface="Arial"/>
              <a:sym typeface="Arial"/>
            </a:endParaRPr>
          </a:p>
          <a:p>
            <a:pPr marL="0" lvl="0" indent="0" algn="l" rtl="0">
              <a:lnSpc>
                <a:spcPct val="115000"/>
              </a:lnSpc>
              <a:spcBef>
                <a:spcPts val="1200"/>
              </a:spcBef>
              <a:spcAft>
                <a:spcPts val="0"/>
              </a:spcAft>
              <a:buNone/>
            </a:pPr>
            <a:r>
              <a:rPr lang="en-US" sz="1700">
                <a:latin typeface="Arial"/>
                <a:ea typeface="Arial"/>
                <a:cs typeface="Arial"/>
                <a:sym typeface="Arial"/>
              </a:rPr>
              <a:t>NOTE- You guide it by telling it what’s important.</a:t>
            </a:r>
            <a:endParaRPr sz="1700">
              <a:latin typeface="Arial"/>
              <a:ea typeface="Arial"/>
              <a:cs typeface="Arial"/>
              <a:sym typeface="Arial"/>
            </a:endParaRPr>
          </a:p>
          <a:p>
            <a:pPr marL="0" lvl="0" indent="0" algn="l" rtl="0">
              <a:spcBef>
                <a:spcPts val="1200"/>
              </a:spcBef>
              <a:spcAft>
                <a:spcPts val="0"/>
              </a:spcAft>
              <a:buClr>
                <a:schemeClr val="dk1"/>
              </a:buClr>
              <a:buSzPts val="1100"/>
              <a:buFont typeface="Arial"/>
              <a:buNone/>
            </a:pPr>
            <a:r>
              <a:rPr lang="en-US" sz="1700" b="1">
                <a:latin typeface="Arial"/>
                <a:ea typeface="Arial"/>
                <a:cs typeface="Arial"/>
                <a:sym typeface="Arial"/>
              </a:rPr>
              <a:t/>
            </a:r>
            <a:br>
              <a:rPr lang="en-US" sz="1700" b="1">
                <a:latin typeface="Arial"/>
                <a:ea typeface="Arial"/>
                <a:cs typeface="Arial"/>
                <a:sym typeface="Arial"/>
              </a:rPr>
            </a:br>
            <a:endParaRPr sz="1700">
              <a:latin typeface="Arial"/>
              <a:ea typeface="Arial"/>
              <a:cs typeface="Arial"/>
              <a:sym typeface="Arial"/>
            </a:endParaRPr>
          </a:p>
        </p:txBody>
      </p:sp>
      <p:sp>
        <p:nvSpPr>
          <p:cNvPr id="494" name="Google Shape;494;g313f051ac91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312daf610b4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312daf610b4_0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600">
                <a:latin typeface="Arial"/>
                <a:ea typeface="Arial"/>
                <a:cs typeface="Arial"/>
                <a:sym typeface="Arial"/>
              </a:rPr>
              <a:t> </a:t>
            </a:r>
            <a:r>
              <a:rPr lang="en-US" sz="1600" b="1">
                <a:latin typeface="Arial"/>
                <a:ea typeface="Arial"/>
                <a:cs typeface="Arial"/>
                <a:sym typeface="Arial"/>
              </a:rPr>
              <a:t>EXAMPLE</a:t>
            </a:r>
            <a:r>
              <a:rPr lang="en-US" sz="1600">
                <a:latin typeface="Arial"/>
                <a:ea typeface="Arial"/>
                <a:cs typeface="Arial"/>
                <a:sym typeface="Arial"/>
              </a:rPr>
              <a:t>- On the first day at a new office, we meet several people. As we interact, we start to recognize them based on distinct features like whether someone has a beard, appears younger or older, or has a unique hairstyle. Our brain naturally picks up on these features to remember each person. When we return to the office the next day, we might notice some of these people look slightly different maybe someone trimmed their hair or shaved their beard. Despite these changes, our brain still recognizes them by matching the core features we learned before.</a:t>
            </a:r>
            <a:endParaRPr sz="1600">
              <a:latin typeface="Arial"/>
              <a:ea typeface="Arial"/>
              <a:cs typeface="Arial"/>
              <a:sym typeface="Arial"/>
            </a:endParaRPr>
          </a:p>
          <a:p>
            <a:pPr marL="0" lvl="0" indent="0" algn="l" rtl="0">
              <a:lnSpc>
                <a:spcPct val="115000"/>
              </a:lnSpc>
              <a:spcBef>
                <a:spcPts val="1200"/>
              </a:spcBef>
              <a:spcAft>
                <a:spcPts val="0"/>
              </a:spcAft>
              <a:buNone/>
            </a:pPr>
            <a:r>
              <a:rPr lang="en-US" sz="1600">
                <a:latin typeface="Arial"/>
                <a:ea typeface="Arial"/>
                <a:cs typeface="Arial"/>
                <a:sym typeface="Arial"/>
              </a:rPr>
              <a:t>A machine, however, lacks this inherent ability. It would struggle to recognize individuals based on minor adjustments unless it is trained to do so. This is where </a:t>
            </a:r>
            <a:r>
              <a:rPr lang="en-US" sz="1600" b="1">
                <a:latin typeface="Arial"/>
                <a:ea typeface="Arial"/>
                <a:cs typeface="Arial"/>
                <a:sym typeface="Arial"/>
              </a:rPr>
              <a:t>machine learning</a:t>
            </a:r>
            <a:r>
              <a:rPr lang="en-US" sz="1600">
                <a:latin typeface="Arial"/>
                <a:ea typeface="Arial"/>
                <a:cs typeface="Arial"/>
                <a:sym typeface="Arial"/>
              </a:rPr>
              <a:t> and </a:t>
            </a:r>
            <a:r>
              <a:rPr lang="en-US" sz="1600" b="1">
                <a:latin typeface="Arial"/>
                <a:ea typeface="Arial"/>
                <a:cs typeface="Arial"/>
                <a:sym typeface="Arial"/>
              </a:rPr>
              <a:t>neural networks</a:t>
            </a:r>
            <a:r>
              <a:rPr lang="en-US" sz="1600">
                <a:latin typeface="Arial"/>
                <a:ea typeface="Arial"/>
                <a:cs typeface="Arial"/>
                <a:sym typeface="Arial"/>
              </a:rPr>
              <a:t> come in. By training a machine in a way that mimics the human brain’s system for recognizing faces and features, we enable it to "learn" and identify people, even if certain aspects of their appearance change. </a:t>
            </a:r>
            <a:endParaRPr sz="1600">
              <a:latin typeface="Arial"/>
              <a:ea typeface="Arial"/>
              <a:cs typeface="Arial"/>
              <a:sym typeface="Arial"/>
            </a:endParaRPr>
          </a:p>
          <a:p>
            <a:pPr marL="0" lvl="0" indent="0" algn="l" rtl="0">
              <a:lnSpc>
                <a:spcPct val="115000"/>
              </a:lnSpc>
              <a:spcBef>
                <a:spcPts val="1200"/>
              </a:spcBef>
              <a:spcAft>
                <a:spcPts val="1200"/>
              </a:spcAft>
              <a:buNone/>
            </a:pPr>
            <a:endParaRPr sz="1600">
              <a:latin typeface="Arial"/>
              <a:ea typeface="Arial"/>
              <a:cs typeface="Arial"/>
              <a:sym typeface="Arial"/>
            </a:endParaRPr>
          </a:p>
        </p:txBody>
      </p:sp>
      <p:sp>
        <p:nvSpPr>
          <p:cNvPr id="503" name="Google Shape;503;g312daf610b4_0_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313f051ac9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313f051ac91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800">
                <a:latin typeface="Arial"/>
                <a:ea typeface="Arial"/>
                <a:cs typeface="Arial"/>
                <a:sym typeface="Arial"/>
              </a:rPr>
              <a:t>Neural Network (NN):</a:t>
            </a:r>
            <a:br>
              <a:rPr lang="en-US" sz="1800">
                <a:latin typeface="Arial"/>
                <a:ea typeface="Arial"/>
                <a:cs typeface="Arial"/>
                <a:sym typeface="Arial"/>
              </a:rPr>
            </a:br>
            <a:r>
              <a:rPr lang="en-US" sz="1800" b="1">
                <a:latin typeface="Arial"/>
                <a:ea typeface="Arial"/>
                <a:cs typeface="Arial"/>
                <a:sym typeface="Arial"/>
              </a:rPr>
              <a:t>Example</a:t>
            </a:r>
            <a:r>
              <a:rPr lang="en-US" sz="1800">
                <a:latin typeface="Arial"/>
                <a:ea typeface="Arial"/>
                <a:cs typeface="Arial"/>
                <a:sym typeface="Arial"/>
              </a:rPr>
              <a:t>: Think of it like a basic calculator. If you want to classify whether a fruit is an apple or banana, a neural network might use simple features like color and shape to decide.</a:t>
            </a:r>
            <a:endParaRPr sz="1800">
              <a:latin typeface="Arial"/>
              <a:ea typeface="Arial"/>
              <a:cs typeface="Arial"/>
              <a:sym typeface="Arial"/>
            </a:endParaRPr>
          </a:p>
          <a:p>
            <a:pPr marL="0" lvl="0" indent="0" algn="l" rtl="0">
              <a:lnSpc>
                <a:spcPct val="115000"/>
              </a:lnSpc>
              <a:spcBef>
                <a:spcPts val="1200"/>
              </a:spcBef>
              <a:spcAft>
                <a:spcPts val="0"/>
              </a:spcAft>
              <a:buNone/>
            </a:pPr>
            <a:r>
              <a:rPr lang="en-US" sz="1800">
                <a:latin typeface="Arial"/>
                <a:ea typeface="Arial"/>
                <a:cs typeface="Arial"/>
                <a:sym typeface="Arial"/>
              </a:rPr>
              <a:t>Analogy: Imagine a student learning simple multiplication (e.g., 2 × 2). They can solve problems but only basic ones.</a:t>
            </a:r>
            <a:br>
              <a:rPr lang="en-US" sz="1800">
                <a:latin typeface="Arial"/>
                <a:ea typeface="Arial"/>
                <a:cs typeface="Arial"/>
                <a:sym typeface="Arial"/>
              </a:rPr>
            </a:br>
            <a:r>
              <a:rPr lang="en-US" sz="1600">
                <a:latin typeface="Arial"/>
                <a:ea typeface="Arial"/>
                <a:cs typeface="Arial"/>
                <a:sym typeface="Arial"/>
              </a:rPr>
              <a:t>Deep Learning (DL):</a:t>
            </a:r>
            <a:br>
              <a:rPr lang="en-US" sz="1600">
                <a:latin typeface="Arial"/>
                <a:ea typeface="Arial"/>
                <a:cs typeface="Arial"/>
                <a:sym typeface="Arial"/>
              </a:rPr>
            </a:br>
            <a:r>
              <a:rPr lang="en-US" sz="1600" b="1">
                <a:latin typeface="Arial"/>
                <a:ea typeface="Arial"/>
                <a:cs typeface="Arial"/>
                <a:sym typeface="Arial"/>
              </a:rPr>
              <a:t>Example</a:t>
            </a:r>
            <a:r>
              <a:rPr lang="en-US" sz="1600">
                <a:latin typeface="Arial"/>
                <a:ea typeface="Arial"/>
                <a:cs typeface="Arial"/>
                <a:sym typeface="Arial"/>
              </a:rPr>
              <a:t>: If we need to identify a specific type of apple among many different types of fruits in a photo, deep learning can handle this by automatically learning advanced features like texture, shading, and context.</a:t>
            </a:r>
            <a:endParaRPr sz="1600">
              <a:latin typeface="Arial"/>
              <a:ea typeface="Arial"/>
              <a:cs typeface="Arial"/>
              <a:sym typeface="Arial"/>
            </a:endParaRPr>
          </a:p>
          <a:p>
            <a:pPr marL="0" lvl="0" indent="0" algn="l" rtl="0">
              <a:lnSpc>
                <a:spcPct val="115000"/>
              </a:lnSpc>
              <a:spcBef>
                <a:spcPts val="1200"/>
              </a:spcBef>
              <a:spcAft>
                <a:spcPts val="0"/>
              </a:spcAft>
              <a:buNone/>
            </a:pPr>
            <a:r>
              <a:rPr lang="en-US" sz="1600">
                <a:latin typeface="Arial"/>
                <a:ea typeface="Arial"/>
                <a:cs typeface="Arial"/>
                <a:sym typeface="Arial"/>
              </a:rPr>
              <a:t>Analogy: It’s like a student who has gone through multiple years of advanced mathematics classes. They can now solve complex calculus problems, not just simple multiplication.</a:t>
            </a:r>
            <a:endParaRPr sz="1600">
              <a:latin typeface="Arial"/>
              <a:ea typeface="Arial"/>
              <a:cs typeface="Arial"/>
              <a:sym typeface="Arial"/>
            </a:endParaRPr>
          </a:p>
          <a:p>
            <a:pPr marL="0" lvl="0" indent="0" algn="l" rtl="0">
              <a:lnSpc>
                <a:spcPct val="115000"/>
              </a:lnSpc>
              <a:spcBef>
                <a:spcPts val="1200"/>
              </a:spcBef>
              <a:spcAft>
                <a:spcPts val="1200"/>
              </a:spcAft>
              <a:buClr>
                <a:schemeClr val="dk1"/>
              </a:buClr>
              <a:buSzPts val="1100"/>
              <a:buFont typeface="Arial"/>
              <a:buNone/>
            </a:pPr>
            <a:r>
              <a:rPr lang="en-US" sz="1600">
                <a:latin typeface="Arial"/>
                <a:ea typeface="Arial"/>
                <a:cs typeface="Arial"/>
                <a:sym typeface="Arial"/>
              </a:rPr>
              <a:t/>
            </a:r>
            <a:br>
              <a:rPr lang="en-US" sz="1600">
                <a:latin typeface="Arial"/>
                <a:ea typeface="Arial"/>
                <a:cs typeface="Arial"/>
                <a:sym typeface="Arial"/>
              </a:rPr>
            </a:br>
            <a:r>
              <a:rPr lang="en-US" sz="1800">
                <a:latin typeface="Arial"/>
                <a:ea typeface="Arial"/>
                <a:cs typeface="Arial"/>
                <a:sym typeface="Arial"/>
              </a:rPr>
              <a:t/>
            </a:r>
            <a:br>
              <a:rPr lang="en-US" sz="1800">
                <a:latin typeface="Arial"/>
                <a:ea typeface="Arial"/>
                <a:cs typeface="Arial"/>
                <a:sym typeface="Arial"/>
              </a:rPr>
            </a:br>
            <a:r>
              <a:rPr lang="en-US" sz="1800">
                <a:latin typeface="Arial"/>
                <a:ea typeface="Arial"/>
                <a:cs typeface="Arial"/>
                <a:sym typeface="Arial"/>
              </a:rPr>
              <a:t/>
            </a:r>
            <a:br>
              <a:rPr lang="en-US" sz="1800">
                <a:latin typeface="Arial"/>
                <a:ea typeface="Arial"/>
                <a:cs typeface="Arial"/>
                <a:sym typeface="Arial"/>
              </a:rPr>
            </a:br>
            <a:endParaRPr/>
          </a:p>
        </p:txBody>
      </p:sp>
      <p:sp>
        <p:nvSpPr>
          <p:cNvPr id="513" name="Google Shape;513;g313f051ac91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312daf610b4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312daf610b4_0_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2" name="Google Shape;522;g312daf610b4_0_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312daf610b4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312daf610b4_0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0" name="Google Shape;530;g312daf610b4_0_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11a5d2697e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 name="Google Shape;132;g311a5d2697e_0_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3" name="Google Shape;133;g311a5d2697e_0_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312daf610b4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312daf610b4_0_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9" name="Google Shape;539;g312daf610b4_0_3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313f051ac91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313f051ac91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0" name="Google Shape;550;g313f051ac91_0_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312daf610b4_0_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312daf610b4_0_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8" name="Google Shape;558;g312daf610b4_0_5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31ac151a94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31ac151a946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6" name="Google Shape;566;g31ac151a946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1a6a04bad6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1a6a04bad6_1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6" name="Google Shape;576;g31a6a04bad6_1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31ac151a946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31ac151a946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7" name="Google Shape;587;g31ac151a946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31a6a04bad6_1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31a6a04bad6_1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7" name="Google Shape;597;g31a6a04bad6_1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31ac151a946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31ac151a946_0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9" name="Google Shape;609;g31ac151a946_0_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31a6a04bad6_1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31a6a04bad6_1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9" name="Google Shape;619;g31a6a04bad6_1_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313f5928d87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313f5928d87_0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9" name="Google Shape;629;g313f5928d87_0_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12c43b21e2_1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12c43b21e2_1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g312c43b21e2_1_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31ac151a946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31ac151a946_0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4" name="Google Shape;644;g31ac151a946_0_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31ac151a946_0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31ac151a946_0_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6" name="Google Shape;656;g31ac151a946_0_5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31ac151a946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31ac151a946_0_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8" name="Google Shape;668;g31ac151a946_0_4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312daf610b4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312daf610b4_0_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0" name="Google Shape;680;g312daf610b4_0_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312daf610b4_0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312daf610b4_0_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2" name="Google Shape;692;g312daf610b4_0_8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31a6a04bad6_1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31a6a04bad6_1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0" name="Google Shape;700;g31a6a04bad6_1_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31ac151a946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31ac151a946_0_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0" name="Google Shape;710;g31ac151a946_0_6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31ac151a946_0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31ac151a946_0_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8" name="Google Shape;718;g31ac151a946_0_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312daf610b4_6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312daf610b4_6_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6" name="Google Shape;726;g312daf610b4_6_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1762208f1b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1762208f1b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g31762208f1b_0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312c43b21e2_1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312c43b21e2_1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g312c43b21e2_1_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12c43b21e2_1_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12c43b21e2_1_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g312c43b21e2_1_5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5"/>
          <p:cNvSpPr txBox="1">
            <a:spLocks noGrp="1"/>
          </p:cNvSpPr>
          <p:nvPr>
            <p:ph type="ctrTitle"/>
          </p:nvPr>
        </p:nvSpPr>
        <p:spPr>
          <a:xfrm>
            <a:off x="914400" y="1371603"/>
            <a:ext cx="10464800" cy="19272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2"/>
              </a:buClr>
              <a:buSzPts val="5400"/>
              <a:buFont typeface="Arial"/>
              <a:buNone/>
              <a:defRPr sz="5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5"/>
          <p:cNvSpPr txBox="1">
            <a:spLocks noGrp="1"/>
          </p:cNvSpPr>
          <p:nvPr>
            <p:ph type="subTitle" idx="1"/>
          </p:nvPr>
        </p:nvSpPr>
        <p:spPr>
          <a:xfrm>
            <a:off x="914400" y="3505200"/>
            <a:ext cx="8534400" cy="17526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80"/>
              </a:spcBef>
              <a:spcAft>
                <a:spcPts val="0"/>
              </a:spcAft>
              <a:buSzPts val="2040"/>
              <a:buNone/>
              <a:defRPr>
                <a:solidFill>
                  <a:srgbClr val="3F3F3F"/>
                </a:solidFill>
              </a:defRPr>
            </a:lvl1pPr>
            <a:lvl2pPr lvl="1" algn="ctr">
              <a:lnSpc>
                <a:spcPct val="100000"/>
              </a:lnSpc>
              <a:spcBef>
                <a:spcPts val="400"/>
              </a:spcBef>
              <a:spcAft>
                <a:spcPts val="0"/>
              </a:spcAft>
              <a:buSzPts val="1700"/>
              <a:buNone/>
              <a:defRPr>
                <a:solidFill>
                  <a:srgbClr val="888888"/>
                </a:solidFill>
              </a:defRPr>
            </a:lvl2pPr>
            <a:lvl3pPr lvl="2" algn="ctr">
              <a:lnSpc>
                <a:spcPct val="100000"/>
              </a:lnSpc>
              <a:spcBef>
                <a:spcPts val="360"/>
              </a:spcBef>
              <a:spcAft>
                <a:spcPts val="0"/>
              </a:spcAft>
              <a:buSzPts val="1620"/>
              <a:buNone/>
              <a:defRPr>
                <a:solidFill>
                  <a:srgbClr val="888888"/>
                </a:solidFill>
              </a:defRPr>
            </a:lvl3pPr>
            <a:lvl4pPr lvl="3" algn="ctr">
              <a:lnSpc>
                <a:spcPct val="100000"/>
              </a:lnSpc>
              <a:spcBef>
                <a:spcPts val="320"/>
              </a:spcBef>
              <a:spcAft>
                <a:spcPts val="0"/>
              </a:spcAft>
              <a:buSzPts val="1600"/>
              <a:buNone/>
              <a:defRPr>
                <a:solidFill>
                  <a:srgbClr val="888888"/>
                </a:solidFill>
              </a:defRPr>
            </a:lvl4pPr>
            <a:lvl5pPr lvl="4" algn="ctr">
              <a:lnSpc>
                <a:spcPct val="100000"/>
              </a:lnSpc>
              <a:spcBef>
                <a:spcPts val="280"/>
              </a:spcBef>
              <a:spcAft>
                <a:spcPts val="0"/>
              </a:spcAft>
              <a:buSzPts val="1400"/>
              <a:buNone/>
              <a:defRPr>
                <a:solidFill>
                  <a:srgbClr val="888888"/>
                </a:solidFill>
              </a:defRPr>
            </a:lvl5pPr>
            <a:lvl6pPr lvl="5" algn="ctr">
              <a:lnSpc>
                <a:spcPct val="100000"/>
              </a:lnSpc>
              <a:spcBef>
                <a:spcPts val="260"/>
              </a:spcBef>
              <a:spcAft>
                <a:spcPts val="0"/>
              </a:spcAft>
              <a:buSzPts val="1300"/>
              <a:buNone/>
              <a:defRPr>
                <a:solidFill>
                  <a:srgbClr val="888888"/>
                </a:solidFill>
              </a:defRPr>
            </a:lvl6pPr>
            <a:lvl7pPr lvl="6" algn="ctr">
              <a:lnSpc>
                <a:spcPct val="100000"/>
              </a:lnSpc>
              <a:spcBef>
                <a:spcPts val="260"/>
              </a:spcBef>
              <a:spcAft>
                <a:spcPts val="0"/>
              </a:spcAft>
              <a:buSzPts val="1300"/>
              <a:buNone/>
              <a:defRPr>
                <a:solidFill>
                  <a:srgbClr val="888888"/>
                </a:solidFill>
              </a:defRPr>
            </a:lvl7pPr>
            <a:lvl8pPr lvl="7" algn="ctr">
              <a:lnSpc>
                <a:spcPct val="100000"/>
              </a:lnSpc>
              <a:spcBef>
                <a:spcPts val="260"/>
              </a:spcBef>
              <a:spcAft>
                <a:spcPts val="0"/>
              </a:spcAft>
              <a:buSzPts val="1300"/>
              <a:buNone/>
              <a:defRPr>
                <a:solidFill>
                  <a:srgbClr val="888888"/>
                </a:solidFill>
              </a:defRPr>
            </a:lvl8pPr>
            <a:lvl9pPr lvl="8" algn="ctr">
              <a:lnSpc>
                <a:spcPct val="100000"/>
              </a:lnSpc>
              <a:spcBef>
                <a:spcPts val="260"/>
              </a:spcBef>
              <a:spcAft>
                <a:spcPts val="0"/>
              </a:spcAft>
              <a:buSzPts val="1300"/>
              <a:buNone/>
              <a:defRPr>
                <a:solidFill>
                  <a:srgbClr val="888888"/>
                </a:solidFill>
              </a:defRPr>
            </a:lvl9pPr>
          </a:lstStyle>
          <a:p>
            <a:endParaRPr/>
          </a:p>
        </p:txBody>
      </p:sp>
      <p:sp>
        <p:nvSpPr>
          <p:cNvPr id="20" name="Google Shape;20;p5"/>
          <p:cNvSpPr txBox="1">
            <a:spLocks noGrp="1"/>
          </p:cNvSpPr>
          <p:nvPr>
            <p:ph type="dt" idx="10"/>
          </p:nvPr>
        </p:nvSpPr>
        <p:spPr>
          <a:xfrm>
            <a:off x="609600" y="18288"/>
            <a:ext cx="3860800" cy="32918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5"/>
          <p:cNvSpPr txBox="1">
            <a:spLocks noGrp="1"/>
          </p:cNvSpPr>
          <p:nvPr>
            <p:ph type="ftr" idx="1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5"/>
          <p:cNvSpPr txBox="1">
            <a:spLocks noGrp="1"/>
          </p:cNvSpPr>
          <p:nvPr>
            <p:ph type="sldNum" idx="12"/>
          </p:nvPr>
        </p:nvSpPr>
        <p:spPr>
          <a:xfrm>
            <a:off x="10160000" y="18288"/>
            <a:ext cx="1422400" cy="329184"/>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cxnSp>
        <p:nvCxnSpPr>
          <p:cNvPr id="23" name="Google Shape;23;p5"/>
          <p:cNvCxnSpPr/>
          <p:nvPr/>
        </p:nvCxnSpPr>
        <p:spPr>
          <a:xfrm>
            <a:off x="914400" y="3398520"/>
            <a:ext cx="10464800" cy="1588"/>
          </a:xfrm>
          <a:prstGeom prst="straightConnector1">
            <a:avLst/>
          </a:prstGeom>
          <a:noFill/>
          <a:ln w="19050" cap="flat" cmpd="sng">
            <a:solidFill>
              <a:schemeClr val="dk2"/>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8"/>
        <p:cNvGrpSpPr/>
        <p:nvPr/>
      </p:nvGrpSpPr>
      <p:grpSpPr>
        <a:xfrm>
          <a:off x="0" y="0"/>
          <a:ext cx="0" cy="0"/>
          <a:chOff x="0" y="0"/>
          <a:chExt cx="0" cy="0"/>
        </a:xfrm>
      </p:grpSpPr>
      <p:sp>
        <p:nvSpPr>
          <p:cNvPr id="79" name="Google Shape;79;p14"/>
          <p:cNvSpPr txBox="1">
            <a:spLocks noGrp="1"/>
          </p:cNvSpPr>
          <p:nvPr>
            <p:ph type="title"/>
          </p:nvPr>
        </p:nvSpPr>
        <p:spPr>
          <a:xfrm>
            <a:off x="609600" y="533400"/>
            <a:ext cx="10972800" cy="9906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4"/>
          <p:cNvSpPr txBox="1">
            <a:spLocks noGrp="1"/>
          </p:cNvSpPr>
          <p:nvPr>
            <p:ph type="body" idx="1"/>
          </p:nvPr>
        </p:nvSpPr>
        <p:spPr>
          <a:xfrm rot="5400000">
            <a:off x="3657600" y="-1447800"/>
            <a:ext cx="4876800" cy="10972800"/>
          </a:xfrm>
          <a:prstGeom prst="rect">
            <a:avLst/>
          </a:prstGeom>
          <a:noFill/>
          <a:ln>
            <a:noFill/>
          </a:ln>
        </p:spPr>
        <p:txBody>
          <a:bodyPr spcFirstLastPara="1" wrap="square" lIns="91425" tIns="45700" rIns="91425" bIns="45700" anchor="t" anchorCtr="0">
            <a:normAutofit/>
          </a:bodyPr>
          <a:lstStyle>
            <a:lvl1pPr marL="457200" lvl="0" indent="-325755" algn="l">
              <a:lnSpc>
                <a:spcPct val="100000"/>
              </a:lnSpc>
              <a:spcBef>
                <a:spcPts val="360"/>
              </a:spcBef>
              <a:spcAft>
                <a:spcPts val="0"/>
              </a:spcAft>
              <a:buSzPts val="1530"/>
              <a:buChar char="•"/>
              <a:defRPr/>
            </a:lvl1pPr>
            <a:lvl2pPr marL="914400" lvl="1" indent="-325755" algn="l">
              <a:lnSpc>
                <a:spcPct val="100000"/>
              </a:lnSpc>
              <a:spcBef>
                <a:spcPts val="360"/>
              </a:spcBef>
              <a:spcAft>
                <a:spcPts val="0"/>
              </a:spcAft>
              <a:buSzPts val="1530"/>
              <a:buChar char="•"/>
              <a:defRPr/>
            </a:lvl2pPr>
            <a:lvl3pPr marL="1371600" lvl="2" indent="-331469" algn="l">
              <a:lnSpc>
                <a:spcPct val="100000"/>
              </a:lnSpc>
              <a:spcBef>
                <a:spcPts val="360"/>
              </a:spcBef>
              <a:spcAft>
                <a:spcPts val="0"/>
              </a:spcAft>
              <a:buSzPts val="1620"/>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81" name="Google Shape;81;p14"/>
          <p:cNvSpPr txBox="1">
            <a:spLocks noGrp="1"/>
          </p:cNvSpPr>
          <p:nvPr>
            <p:ph type="dt" idx="10"/>
          </p:nvPr>
        </p:nvSpPr>
        <p:spPr>
          <a:xfrm>
            <a:off x="609600" y="18288"/>
            <a:ext cx="3860800" cy="32918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4"/>
          <p:cNvSpPr txBox="1">
            <a:spLocks noGrp="1"/>
          </p:cNvSpPr>
          <p:nvPr>
            <p:ph type="ftr" idx="1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4"/>
          <p:cNvSpPr txBox="1">
            <a:spLocks noGrp="1"/>
          </p:cNvSpPr>
          <p:nvPr>
            <p:ph type="sldNum" idx="12"/>
          </p:nvPr>
        </p:nvSpPr>
        <p:spPr>
          <a:xfrm>
            <a:off x="10160000" y="18288"/>
            <a:ext cx="1422400" cy="329184"/>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rot="5400000">
            <a:off x="7277100" y="2171700"/>
            <a:ext cx="5867400" cy="27432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15"/>
          <p:cNvSpPr txBox="1">
            <a:spLocks noGrp="1"/>
          </p:cNvSpPr>
          <p:nvPr>
            <p:ph type="body" idx="1"/>
          </p:nvPr>
        </p:nvSpPr>
        <p:spPr>
          <a:xfrm rot="5400000">
            <a:off x="1689100" y="-469900"/>
            <a:ext cx="5867400" cy="8026400"/>
          </a:xfrm>
          <a:prstGeom prst="rect">
            <a:avLst/>
          </a:prstGeom>
          <a:noFill/>
          <a:ln>
            <a:noFill/>
          </a:ln>
        </p:spPr>
        <p:txBody>
          <a:bodyPr spcFirstLastPara="1" wrap="square" lIns="91425" tIns="45700" rIns="91425" bIns="45700" anchor="t" anchorCtr="0">
            <a:normAutofit/>
          </a:bodyPr>
          <a:lstStyle>
            <a:lvl1pPr marL="457200" lvl="0" indent="-325755" algn="l">
              <a:lnSpc>
                <a:spcPct val="100000"/>
              </a:lnSpc>
              <a:spcBef>
                <a:spcPts val="360"/>
              </a:spcBef>
              <a:spcAft>
                <a:spcPts val="0"/>
              </a:spcAft>
              <a:buSzPts val="1530"/>
              <a:buChar char="•"/>
              <a:defRPr/>
            </a:lvl1pPr>
            <a:lvl2pPr marL="914400" lvl="1" indent="-325755" algn="l">
              <a:lnSpc>
                <a:spcPct val="100000"/>
              </a:lnSpc>
              <a:spcBef>
                <a:spcPts val="360"/>
              </a:spcBef>
              <a:spcAft>
                <a:spcPts val="0"/>
              </a:spcAft>
              <a:buSzPts val="1530"/>
              <a:buChar char="•"/>
              <a:defRPr/>
            </a:lvl2pPr>
            <a:lvl3pPr marL="1371600" lvl="2" indent="-331469" algn="l">
              <a:lnSpc>
                <a:spcPct val="100000"/>
              </a:lnSpc>
              <a:spcBef>
                <a:spcPts val="360"/>
              </a:spcBef>
              <a:spcAft>
                <a:spcPts val="0"/>
              </a:spcAft>
              <a:buSzPts val="1620"/>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87" name="Google Shape;87;p15"/>
          <p:cNvSpPr txBox="1">
            <a:spLocks noGrp="1"/>
          </p:cNvSpPr>
          <p:nvPr>
            <p:ph type="dt" idx="10"/>
          </p:nvPr>
        </p:nvSpPr>
        <p:spPr>
          <a:xfrm>
            <a:off x="609600" y="18288"/>
            <a:ext cx="3860800" cy="32918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15"/>
          <p:cNvSpPr txBox="1">
            <a:spLocks noGrp="1"/>
          </p:cNvSpPr>
          <p:nvPr>
            <p:ph type="ftr" idx="1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15"/>
          <p:cNvSpPr txBox="1">
            <a:spLocks noGrp="1"/>
          </p:cNvSpPr>
          <p:nvPr>
            <p:ph type="sldNum" idx="12"/>
          </p:nvPr>
        </p:nvSpPr>
        <p:spPr>
          <a:xfrm>
            <a:off x="10160000" y="18288"/>
            <a:ext cx="1422400" cy="329184"/>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609600" y="533400"/>
            <a:ext cx="10972800" cy="9906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6"/>
          <p:cNvSpPr txBox="1">
            <a:spLocks noGrp="1"/>
          </p:cNvSpPr>
          <p:nvPr>
            <p:ph type="body" idx="1"/>
          </p:nvPr>
        </p:nvSpPr>
        <p:spPr>
          <a:xfrm>
            <a:off x="609600" y="1600200"/>
            <a:ext cx="10972800" cy="4876800"/>
          </a:xfrm>
          <a:prstGeom prst="rect">
            <a:avLst/>
          </a:prstGeom>
          <a:noFill/>
          <a:ln>
            <a:noFill/>
          </a:ln>
        </p:spPr>
        <p:txBody>
          <a:bodyPr spcFirstLastPara="1" wrap="square" lIns="91425" tIns="45700" rIns="91425" bIns="45700" anchor="t" anchorCtr="0">
            <a:normAutofit/>
          </a:bodyPr>
          <a:lstStyle>
            <a:lvl1pPr marL="457200" lvl="0" indent="-325755" algn="l">
              <a:lnSpc>
                <a:spcPct val="100000"/>
              </a:lnSpc>
              <a:spcBef>
                <a:spcPts val="360"/>
              </a:spcBef>
              <a:spcAft>
                <a:spcPts val="0"/>
              </a:spcAft>
              <a:buSzPts val="1530"/>
              <a:buChar char="•"/>
              <a:defRPr/>
            </a:lvl1pPr>
            <a:lvl2pPr marL="914400" lvl="1" indent="-325755" algn="l">
              <a:lnSpc>
                <a:spcPct val="100000"/>
              </a:lnSpc>
              <a:spcBef>
                <a:spcPts val="360"/>
              </a:spcBef>
              <a:spcAft>
                <a:spcPts val="0"/>
              </a:spcAft>
              <a:buSzPts val="1530"/>
              <a:buChar char="•"/>
              <a:defRPr/>
            </a:lvl2pPr>
            <a:lvl3pPr marL="1371600" lvl="2" indent="-331469" algn="l">
              <a:lnSpc>
                <a:spcPct val="100000"/>
              </a:lnSpc>
              <a:spcBef>
                <a:spcPts val="360"/>
              </a:spcBef>
              <a:spcAft>
                <a:spcPts val="0"/>
              </a:spcAft>
              <a:buSzPts val="1620"/>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27" name="Google Shape;27;p6"/>
          <p:cNvSpPr txBox="1">
            <a:spLocks noGrp="1"/>
          </p:cNvSpPr>
          <p:nvPr>
            <p:ph type="dt" idx="10"/>
          </p:nvPr>
        </p:nvSpPr>
        <p:spPr>
          <a:xfrm>
            <a:off x="609600" y="18288"/>
            <a:ext cx="3860800" cy="32918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6"/>
          <p:cNvSpPr txBox="1">
            <a:spLocks noGrp="1"/>
          </p:cNvSpPr>
          <p:nvPr>
            <p:ph type="ftr" idx="1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6"/>
          <p:cNvSpPr txBox="1">
            <a:spLocks noGrp="1"/>
          </p:cNvSpPr>
          <p:nvPr>
            <p:ph type="sldNum" idx="12"/>
          </p:nvPr>
        </p:nvSpPr>
        <p:spPr>
          <a:xfrm>
            <a:off x="10160000" y="18288"/>
            <a:ext cx="1422400" cy="329184"/>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963084" y="2362201"/>
            <a:ext cx="10363200" cy="2200275"/>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2"/>
              </a:buClr>
              <a:buSzPts val="4800"/>
              <a:buFont typeface="Arial"/>
              <a:buNone/>
              <a:defRPr sz="48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7"/>
          <p:cNvSpPr txBox="1">
            <a:spLocks noGrp="1"/>
          </p:cNvSpPr>
          <p:nvPr>
            <p:ph type="body" idx="1"/>
          </p:nvPr>
        </p:nvSpPr>
        <p:spPr>
          <a:xfrm>
            <a:off x="963084" y="4626867"/>
            <a:ext cx="103632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80"/>
              </a:spcBef>
              <a:spcAft>
                <a:spcPts val="0"/>
              </a:spcAft>
              <a:buSzPts val="2040"/>
              <a:buNone/>
              <a:defRPr sz="2400">
                <a:solidFill>
                  <a:schemeClr val="lt2"/>
                </a:solidFill>
              </a:defRPr>
            </a:lvl1pPr>
            <a:lvl2pPr marL="914400" lvl="1" indent="-228600" algn="l">
              <a:lnSpc>
                <a:spcPct val="100000"/>
              </a:lnSpc>
              <a:spcBef>
                <a:spcPts val="360"/>
              </a:spcBef>
              <a:spcAft>
                <a:spcPts val="0"/>
              </a:spcAft>
              <a:buSzPts val="1530"/>
              <a:buNone/>
              <a:defRPr sz="1800">
                <a:solidFill>
                  <a:schemeClr val="lt1"/>
                </a:solidFill>
              </a:defRPr>
            </a:lvl2pPr>
            <a:lvl3pPr marL="1371600" lvl="2" indent="-228600" algn="l">
              <a:lnSpc>
                <a:spcPct val="100000"/>
              </a:lnSpc>
              <a:spcBef>
                <a:spcPts val="320"/>
              </a:spcBef>
              <a:spcAft>
                <a:spcPts val="0"/>
              </a:spcAft>
              <a:buSzPts val="1440"/>
              <a:buNone/>
              <a:defRPr sz="1600">
                <a:solidFill>
                  <a:schemeClr val="lt1"/>
                </a:solidFill>
              </a:defRPr>
            </a:lvl3pPr>
            <a:lvl4pPr marL="1828800" lvl="3" indent="-228600" algn="l">
              <a:lnSpc>
                <a:spcPct val="100000"/>
              </a:lnSpc>
              <a:spcBef>
                <a:spcPts val="280"/>
              </a:spcBef>
              <a:spcAft>
                <a:spcPts val="0"/>
              </a:spcAft>
              <a:buSzPts val="1400"/>
              <a:buNone/>
              <a:defRPr sz="1400">
                <a:solidFill>
                  <a:schemeClr val="lt1"/>
                </a:solidFill>
              </a:defRPr>
            </a:lvl4pPr>
            <a:lvl5pPr marL="2286000" lvl="4" indent="-228600" algn="l">
              <a:lnSpc>
                <a:spcPct val="100000"/>
              </a:lnSpc>
              <a:spcBef>
                <a:spcPts val="280"/>
              </a:spcBef>
              <a:spcAft>
                <a:spcPts val="0"/>
              </a:spcAft>
              <a:buSzPts val="1400"/>
              <a:buNone/>
              <a:defRPr sz="1400">
                <a:solidFill>
                  <a:schemeClr val="lt1"/>
                </a:solidFill>
              </a:defRPr>
            </a:lvl5pPr>
            <a:lvl6pPr marL="2743200" lvl="5" indent="-228600" algn="l">
              <a:lnSpc>
                <a:spcPct val="100000"/>
              </a:lnSpc>
              <a:spcBef>
                <a:spcPts val="280"/>
              </a:spcBef>
              <a:spcAft>
                <a:spcPts val="0"/>
              </a:spcAft>
              <a:buSzPts val="1400"/>
              <a:buNone/>
              <a:defRPr sz="1400">
                <a:solidFill>
                  <a:schemeClr val="lt1"/>
                </a:solidFill>
              </a:defRPr>
            </a:lvl6pPr>
            <a:lvl7pPr marL="3200400" lvl="6" indent="-228600" algn="l">
              <a:lnSpc>
                <a:spcPct val="100000"/>
              </a:lnSpc>
              <a:spcBef>
                <a:spcPts val="280"/>
              </a:spcBef>
              <a:spcAft>
                <a:spcPts val="0"/>
              </a:spcAft>
              <a:buSzPts val="1400"/>
              <a:buNone/>
              <a:defRPr sz="1400">
                <a:solidFill>
                  <a:schemeClr val="lt1"/>
                </a:solidFill>
              </a:defRPr>
            </a:lvl7pPr>
            <a:lvl8pPr marL="3657600" lvl="7" indent="-228600" algn="l">
              <a:lnSpc>
                <a:spcPct val="100000"/>
              </a:lnSpc>
              <a:spcBef>
                <a:spcPts val="280"/>
              </a:spcBef>
              <a:spcAft>
                <a:spcPts val="0"/>
              </a:spcAft>
              <a:buSzPts val="1400"/>
              <a:buNone/>
              <a:defRPr sz="1400">
                <a:solidFill>
                  <a:schemeClr val="lt1"/>
                </a:solidFill>
              </a:defRPr>
            </a:lvl8pPr>
            <a:lvl9pPr marL="4114800" lvl="8" indent="-228600" algn="l">
              <a:lnSpc>
                <a:spcPct val="100000"/>
              </a:lnSpc>
              <a:spcBef>
                <a:spcPts val="280"/>
              </a:spcBef>
              <a:spcAft>
                <a:spcPts val="0"/>
              </a:spcAft>
              <a:buSzPts val="1400"/>
              <a:buNone/>
              <a:defRPr sz="1400">
                <a:solidFill>
                  <a:schemeClr val="lt1"/>
                </a:solidFill>
              </a:defRPr>
            </a:lvl9pPr>
          </a:lstStyle>
          <a:p>
            <a:endParaRPr/>
          </a:p>
        </p:txBody>
      </p:sp>
      <p:sp>
        <p:nvSpPr>
          <p:cNvPr id="33" name="Google Shape;33;p7"/>
          <p:cNvSpPr txBox="1">
            <a:spLocks noGrp="1"/>
          </p:cNvSpPr>
          <p:nvPr>
            <p:ph type="dt" idx="10"/>
          </p:nvPr>
        </p:nvSpPr>
        <p:spPr>
          <a:xfrm>
            <a:off x="609600" y="18288"/>
            <a:ext cx="3860800" cy="32918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7"/>
          <p:cNvSpPr txBox="1">
            <a:spLocks noGrp="1"/>
          </p:cNvSpPr>
          <p:nvPr>
            <p:ph type="ftr" idx="1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7"/>
          <p:cNvSpPr txBox="1">
            <a:spLocks noGrp="1"/>
          </p:cNvSpPr>
          <p:nvPr>
            <p:ph type="sldNum" idx="12"/>
          </p:nvPr>
        </p:nvSpPr>
        <p:spPr>
          <a:xfrm>
            <a:off x="10160000" y="18288"/>
            <a:ext cx="1422400" cy="329184"/>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cxnSp>
        <p:nvCxnSpPr>
          <p:cNvPr id="36" name="Google Shape;36;p7"/>
          <p:cNvCxnSpPr/>
          <p:nvPr/>
        </p:nvCxnSpPr>
        <p:spPr>
          <a:xfrm>
            <a:off x="975360" y="4599432"/>
            <a:ext cx="10464800" cy="1588"/>
          </a:xfrm>
          <a:prstGeom prst="straightConnector1">
            <a:avLst/>
          </a:prstGeom>
          <a:noFill/>
          <a:ln w="19050" cap="flat" cmpd="sng">
            <a:solidFill>
              <a:schemeClr val="lt2"/>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609600" y="533400"/>
            <a:ext cx="10972800" cy="9906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8"/>
          <p:cNvSpPr txBox="1">
            <a:spLocks noGrp="1"/>
          </p:cNvSpPr>
          <p:nvPr>
            <p:ph type="body" idx="1"/>
          </p:nvPr>
        </p:nvSpPr>
        <p:spPr>
          <a:xfrm>
            <a:off x="609600" y="1673352"/>
            <a:ext cx="5384800" cy="4718304"/>
          </a:xfrm>
          <a:prstGeom prst="rect">
            <a:avLst/>
          </a:prstGeom>
          <a:noFill/>
          <a:ln>
            <a:noFill/>
          </a:ln>
        </p:spPr>
        <p:txBody>
          <a:bodyPr spcFirstLastPara="1" wrap="square" lIns="91425" tIns="45700" rIns="91425" bIns="45700" anchor="t" anchorCtr="0">
            <a:normAutofit/>
          </a:bodyPr>
          <a:lstStyle>
            <a:lvl1pPr marL="457200" lvl="0" indent="-379730" algn="l">
              <a:lnSpc>
                <a:spcPct val="100000"/>
              </a:lnSpc>
              <a:spcBef>
                <a:spcPts val="560"/>
              </a:spcBef>
              <a:spcAft>
                <a:spcPts val="0"/>
              </a:spcAft>
              <a:buSzPts val="2380"/>
              <a:buChar char="•"/>
              <a:defRPr sz="2800"/>
            </a:lvl1pPr>
            <a:lvl2pPr marL="914400" lvl="1" indent="-358140" algn="l">
              <a:lnSpc>
                <a:spcPct val="100000"/>
              </a:lnSpc>
              <a:spcBef>
                <a:spcPts val="480"/>
              </a:spcBef>
              <a:spcAft>
                <a:spcPts val="0"/>
              </a:spcAft>
              <a:buSzPts val="2040"/>
              <a:buChar char="•"/>
              <a:defRPr sz="2400"/>
            </a:lvl2pPr>
            <a:lvl3pPr marL="1371600" lvl="2" indent="-342900" algn="l">
              <a:lnSpc>
                <a:spcPct val="100000"/>
              </a:lnSpc>
              <a:spcBef>
                <a:spcPts val="400"/>
              </a:spcBef>
              <a:spcAft>
                <a:spcPts val="0"/>
              </a:spcAft>
              <a:buSzPts val="1800"/>
              <a:buChar char="•"/>
              <a:defRPr sz="2000"/>
            </a:lvl3pPr>
            <a:lvl4pPr marL="1828800" lvl="3" indent="-342900" algn="l">
              <a:lnSpc>
                <a:spcPct val="100000"/>
              </a:lnSpc>
              <a:spcBef>
                <a:spcPts val="360"/>
              </a:spcBef>
              <a:spcAft>
                <a:spcPts val="0"/>
              </a:spcAft>
              <a:buSzPts val="1800"/>
              <a:buChar char="•"/>
              <a:defRPr sz="1800"/>
            </a:lvl4pPr>
            <a:lvl5pPr marL="2286000" lvl="4" indent="-342900" algn="l">
              <a:lnSpc>
                <a:spcPct val="100000"/>
              </a:lnSpc>
              <a:spcBef>
                <a:spcPts val="360"/>
              </a:spcBef>
              <a:spcAft>
                <a:spcPts val="0"/>
              </a:spcAft>
              <a:buSzPts val="1800"/>
              <a:buChar char="•"/>
              <a:defRPr sz="1800"/>
            </a:lvl5pPr>
            <a:lvl6pPr marL="2743200" lvl="5" indent="-342900" algn="l">
              <a:lnSpc>
                <a:spcPct val="100000"/>
              </a:lnSpc>
              <a:spcBef>
                <a:spcPts val="360"/>
              </a:spcBef>
              <a:spcAft>
                <a:spcPts val="0"/>
              </a:spcAft>
              <a:buSzPts val="1800"/>
              <a:buChar char="•"/>
              <a:defRPr sz="1800"/>
            </a:lvl6pPr>
            <a:lvl7pPr marL="3200400" lvl="6" indent="-342900" algn="l">
              <a:lnSpc>
                <a:spcPct val="100000"/>
              </a:lnSpc>
              <a:spcBef>
                <a:spcPts val="360"/>
              </a:spcBef>
              <a:spcAft>
                <a:spcPts val="0"/>
              </a:spcAft>
              <a:buSzPts val="1800"/>
              <a:buChar char="•"/>
              <a:defRPr sz="1800"/>
            </a:lvl7pPr>
            <a:lvl8pPr marL="3657600" lvl="7" indent="-342900" algn="l">
              <a:lnSpc>
                <a:spcPct val="100000"/>
              </a:lnSpc>
              <a:spcBef>
                <a:spcPts val="360"/>
              </a:spcBef>
              <a:spcAft>
                <a:spcPts val="0"/>
              </a:spcAft>
              <a:buSzPts val="1800"/>
              <a:buChar char="•"/>
              <a:defRPr sz="1800"/>
            </a:lvl8pPr>
            <a:lvl9pPr marL="4114800" lvl="8" indent="-342900" algn="l">
              <a:lnSpc>
                <a:spcPct val="100000"/>
              </a:lnSpc>
              <a:spcBef>
                <a:spcPts val="360"/>
              </a:spcBef>
              <a:spcAft>
                <a:spcPts val="0"/>
              </a:spcAft>
              <a:buSzPts val="1800"/>
              <a:buChar char="•"/>
              <a:defRPr sz="1800"/>
            </a:lvl9pPr>
          </a:lstStyle>
          <a:p>
            <a:endParaRPr/>
          </a:p>
        </p:txBody>
      </p:sp>
      <p:sp>
        <p:nvSpPr>
          <p:cNvPr id="40" name="Google Shape;40;p8"/>
          <p:cNvSpPr txBox="1">
            <a:spLocks noGrp="1"/>
          </p:cNvSpPr>
          <p:nvPr>
            <p:ph type="body" idx="2"/>
          </p:nvPr>
        </p:nvSpPr>
        <p:spPr>
          <a:xfrm>
            <a:off x="6197600" y="1673352"/>
            <a:ext cx="5384800" cy="4718304"/>
          </a:xfrm>
          <a:prstGeom prst="rect">
            <a:avLst/>
          </a:prstGeom>
          <a:noFill/>
          <a:ln>
            <a:noFill/>
          </a:ln>
        </p:spPr>
        <p:txBody>
          <a:bodyPr spcFirstLastPara="1" wrap="square" lIns="91425" tIns="45700" rIns="91425" bIns="45700" anchor="t" anchorCtr="0">
            <a:normAutofit/>
          </a:bodyPr>
          <a:lstStyle>
            <a:lvl1pPr marL="457200" lvl="0" indent="-379730" algn="l">
              <a:lnSpc>
                <a:spcPct val="100000"/>
              </a:lnSpc>
              <a:spcBef>
                <a:spcPts val="560"/>
              </a:spcBef>
              <a:spcAft>
                <a:spcPts val="0"/>
              </a:spcAft>
              <a:buSzPts val="2380"/>
              <a:buChar char="•"/>
              <a:defRPr sz="2800"/>
            </a:lvl1pPr>
            <a:lvl2pPr marL="914400" lvl="1" indent="-358140" algn="l">
              <a:lnSpc>
                <a:spcPct val="100000"/>
              </a:lnSpc>
              <a:spcBef>
                <a:spcPts val="480"/>
              </a:spcBef>
              <a:spcAft>
                <a:spcPts val="0"/>
              </a:spcAft>
              <a:buSzPts val="2040"/>
              <a:buChar char="•"/>
              <a:defRPr sz="2400"/>
            </a:lvl2pPr>
            <a:lvl3pPr marL="1371600" lvl="2" indent="-342900" algn="l">
              <a:lnSpc>
                <a:spcPct val="100000"/>
              </a:lnSpc>
              <a:spcBef>
                <a:spcPts val="400"/>
              </a:spcBef>
              <a:spcAft>
                <a:spcPts val="0"/>
              </a:spcAft>
              <a:buSzPts val="1800"/>
              <a:buChar char="•"/>
              <a:defRPr sz="2000"/>
            </a:lvl3pPr>
            <a:lvl4pPr marL="1828800" lvl="3" indent="-342900" algn="l">
              <a:lnSpc>
                <a:spcPct val="100000"/>
              </a:lnSpc>
              <a:spcBef>
                <a:spcPts val="360"/>
              </a:spcBef>
              <a:spcAft>
                <a:spcPts val="0"/>
              </a:spcAft>
              <a:buSzPts val="1800"/>
              <a:buChar char="•"/>
              <a:defRPr sz="1800"/>
            </a:lvl4pPr>
            <a:lvl5pPr marL="2286000" lvl="4" indent="-342900" algn="l">
              <a:lnSpc>
                <a:spcPct val="100000"/>
              </a:lnSpc>
              <a:spcBef>
                <a:spcPts val="360"/>
              </a:spcBef>
              <a:spcAft>
                <a:spcPts val="0"/>
              </a:spcAft>
              <a:buSzPts val="1800"/>
              <a:buChar char="•"/>
              <a:defRPr sz="1800"/>
            </a:lvl5pPr>
            <a:lvl6pPr marL="2743200" lvl="5" indent="-342900" algn="l">
              <a:lnSpc>
                <a:spcPct val="100000"/>
              </a:lnSpc>
              <a:spcBef>
                <a:spcPts val="360"/>
              </a:spcBef>
              <a:spcAft>
                <a:spcPts val="0"/>
              </a:spcAft>
              <a:buSzPts val="1800"/>
              <a:buChar char="•"/>
              <a:defRPr sz="1800"/>
            </a:lvl6pPr>
            <a:lvl7pPr marL="3200400" lvl="6" indent="-342900" algn="l">
              <a:lnSpc>
                <a:spcPct val="100000"/>
              </a:lnSpc>
              <a:spcBef>
                <a:spcPts val="360"/>
              </a:spcBef>
              <a:spcAft>
                <a:spcPts val="0"/>
              </a:spcAft>
              <a:buSzPts val="1800"/>
              <a:buChar char="•"/>
              <a:defRPr sz="1800"/>
            </a:lvl7pPr>
            <a:lvl8pPr marL="3657600" lvl="7" indent="-342900" algn="l">
              <a:lnSpc>
                <a:spcPct val="100000"/>
              </a:lnSpc>
              <a:spcBef>
                <a:spcPts val="360"/>
              </a:spcBef>
              <a:spcAft>
                <a:spcPts val="0"/>
              </a:spcAft>
              <a:buSzPts val="1800"/>
              <a:buChar char="•"/>
              <a:defRPr sz="1800"/>
            </a:lvl8pPr>
            <a:lvl9pPr marL="4114800" lvl="8" indent="-342900" algn="l">
              <a:lnSpc>
                <a:spcPct val="100000"/>
              </a:lnSpc>
              <a:spcBef>
                <a:spcPts val="360"/>
              </a:spcBef>
              <a:spcAft>
                <a:spcPts val="0"/>
              </a:spcAft>
              <a:buSzPts val="1800"/>
              <a:buChar char="•"/>
              <a:defRPr sz="1800"/>
            </a:lvl9pPr>
          </a:lstStyle>
          <a:p>
            <a:endParaRPr/>
          </a:p>
        </p:txBody>
      </p:sp>
      <p:sp>
        <p:nvSpPr>
          <p:cNvPr id="41" name="Google Shape;41;p8"/>
          <p:cNvSpPr txBox="1">
            <a:spLocks noGrp="1"/>
          </p:cNvSpPr>
          <p:nvPr>
            <p:ph type="dt" idx="10"/>
          </p:nvPr>
        </p:nvSpPr>
        <p:spPr>
          <a:xfrm>
            <a:off x="609600" y="18288"/>
            <a:ext cx="3860800" cy="32918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8"/>
          <p:cNvSpPr txBox="1">
            <a:spLocks noGrp="1"/>
          </p:cNvSpPr>
          <p:nvPr>
            <p:ph type="ftr" idx="1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8"/>
          <p:cNvSpPr txBox="1">
            <a:spLocks noGrp="1"/>
          </p:cNvSpPr>
          <p:nvPr>
            <p:ph type="sldNum" idx="12"/>
          </p:nvPr>
        </p:nvSpPr>
        <p:spPr>
          <a:xfrm>
            <a:off x="10160000" y="18288"/>
            <a:ext cx="1422400" cy="329184"/>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9"/>
          <p:cNvSpPr txBox="1">
            <a:spLocks noGrp="1"/>
          </p:cNvSpPr>
          <p:nvPr>
            <p:ph type="title"/>
          </p:nvPr>
        </p:nvSpPr>
        <p:spPr>
          <a:xfrm>
            <a:off x="609600" y="533400"/>
            <a:ext cx="10972800" cy="9906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2"/>
              </a:buClr>
              <a:buSzPts val="40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9"/>
          <p:cNvSpPr txBox="1">
            <a:spLocks noGrp="1"/>
          </p:cNvSpPr>
          <p:nvPr>
            <p:ph type="body" idx="1"/>
          </p:nvPr>
        </p:nvSpPr>
        <p:spPr>
          <a:xfrm>
            <a:off x="609600" y="1676400"/>
            <a:ext cx="5242560" cy="639762"/>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400"/>
              </a:spcBef>
              <a:spcAft>
                <a:spcPts val="0"/>
              </a:spcAft>
              <a:buSzPts val="1700"/>
              <a:buNone/>
              <a:defRPr sz="2000" b="0">
                <a:solidFill>
                  <a:schemeClr val="dk2"/>
                </a:solidFill>
              </a:defRPr>
            </a:lvl1pPr>
            <a:lvl2pPr marL="914400" lvl="1" indent="-228600" algn="l">
              <a:lnSpc>
                <a:spcPct val="100000"/>
              </a:lnSpc>
              <a:spcBef>
                <a:spcPts val="400"/>
              </a:spcBef>
              <a:spcAft>
                <a:spcPts val="0"/>
              </a:spcAft>
              <a:buSzPts val="1700"/>
              <a:buNone/>
              <a:defRPr sz="2000" b="1"/>
            </a:lvl2pPr>
            <a:lvl3pPr marL="1371600" lvl="2" indent="-228600" algn="l">
              <a:lnSpc>
                <a:spcPct val="100000"/>
              </a:lnSpc>
              <a:spcBef>
                <a:spcPts val="360"/>
              </a:spcBef>
              <a:spcAft>
                <a:spcPts val="0"/>
              </a:spcAft>
              <a:buSzPts val="1620"/>
              <a:buNone/>
              <a:defRPr sz="1800" b="1"/>
            </a:lvl3pPr>
            <a:lvl4pPr marL="1828800" lvl="3" indent="-228600" algn="l">
              <a:lnSpc>
                <a:spcPct val="100000"/>
              </a:lnSpc>
              <a:spcBef>
                <a:spcPts val="320"/>
              </a:spcBef>
              <a:spcAft>
                <a:spcPts val="0"/>
              </a:spcAft>
              <a:buSzPts val="1600"/>
              <a:buNone/>
              <a:defRPr sz="1600" b="1"/>
            </a:lvl4pPr>
            <a:lvl5pPr marL="2286000" lvl="4" indent="-228600" algn="l">
              <a:lnSpc>
                <a:spcPct val="100000"/>
              </a:lnSpc>
              <a:spcBef>
                <a:spcPts val="320"/>
              </a:spcBef>
              <a:spcAft>
                <a:spcPts val="0"/>
              </a:spcAft>
              <a:buSzPts val="1600"/>
              <a:buNone/>
              <a:defRPr sz="1600" b="1"/>
            </a:lvl5pPr>
            <a:lvl6pPr marL="2743200" lvl="5" indent="-228600" algn="l">
              <a:lnSpc>
                <a:spcPct val="100000"/>
              </a:lnSpc>
              <a:spcBef>
                <a:spcPts val="320"/>
              </a:spcBef>
              <a:spcAft>
                <a:spcPts val="0"/>
              </a:spcAft>
              <a:buSzPts val="1600"/>
              <a:buNone/>
              <a:defRPr sz="1600" b="1"/>
            </a:lvl6pPr>
            <a:lvl7pPr marL="3200400" lvl="6" indent="-228600" algn="l">
              <a:lnSpc>
                <a:spcPct val="100000"/>
              </a:lnSpc>
              <a:spcBef>
                <a:spcPts val="320"/>
              </a:spcBef>
              <a:spcAft>
                <a:spcPts val="0"/>
              </a:spcAft>
              <a:buSzPts val="1600"/>
              <a:buNone/>
              <a:defRPr sz="1600" b="1"/>
            </a:lvl7pPr>
            <a:lvl8pPr marL="3657600" lvl="7" indent="-228600" algn="l">
              <a:lnSpc>
                <a:spcPct val="100000"/>
              </a:lnSpc>
              <a:spcBef>
                <a:spcPts val="320"/>
              </a:spcBef>
              <a:spcAft>
                <a:spcPts val="0"/>
              </a:spcAft>
              <a:buSzPts val="1600"/>
              <a:buNone/>
              <a:defRPr sz="1600" b="1"/>
            </a:lvl8pPr>
            <a:lvl9pPr marL="4114800" lvl="8" indent="-228600" algn="l">
              <a:lnSpc>
                <a:spcPct val="100000"/>
              </a:lnSpc>
              <a:spcBef>
                <a:spcPts val="320"/>
              </a:spcBef>
              <a:spcAft>
                <a:spcPts val="0"/>
              </a:spcAft>
              <a:buSzPts val="1600"/>
              <a:buNone/>
              <a:defRPr sz="1600" b="1"/>
            </a:lvl9pPr>
          </a:lstStyle>
          <a:p>
            <a:endParaRPr/>
          </a:p>
        </p:txBody>
      </p:sp>
      <p:sp>
        <p:nvSpPr>
          <p:cNvPr id="47" name="Google Shape;47;p9"/>
          <p:cNvSpPr txBox="1">
            <a:spLocks noGrp="1"/>
          </p:cNvSpPr>
          <p:nvPr>
            <p:ph type="body" idx="2"/>
          </p:nvPr>
        </p:nvSpPr>
        <p:spPr>
          <a:xfrm>
            <a:off x="609600" y="2438400"/>
            <a:ext cx="5242560" cy="3951288"/>
          </a:xfrm>
          <a:prstGeom prst="rect">
            <a:avLst/>
          </a:prstGeom>
          <a:noFill/>
          <a:ln>
            <a:noFill/>
          </a:ln>
        </p:spPr>
        <p:txBody>
          <a:bodyPr spcFirstLastPara="1" wrap="square" lIns="91425" tIns="45700" rIns="91425" bIns="45700" anchor="t" anchorCtr="0">
            <a:normAutofit/>
          </a:bodyPr>
          <a:lstStyle>
            <a:lvl1pPr marL="457200" lvl="0" indent="-358140" algn="l">
              <a:lnSpc>
                <a:spcPct val="100000"/>
              </a:lnSpc>
              <a:spcBef>
                <a:spcPts val="480"/>
              </a:spcBef>
              <a:spcAft>
                <a:spcPts val="0"/>
              </a:spcAft>
              <a:buSzPts val="2040"/>
              <a:buChar char="•"/>
              <a:defRPr sz="2400"/>
            </a:lvl1pPr>
            <a:lvl2pPr marL="914400" lvl="1" indent="-336550" algn="l">
              <a:lnSpc>
                <a:spcPct val="100000"/>
              </a:lnSpc>
              <a:spcBef>
                <a:spcPts val="400"/>
              </a:spcBef>
              <a:spcAft>
                <a:spcPts val="0"/>
              </a:spcAft>
              <a:buSzPts val="1700"/>
              <a:buChar char="•"/>
              <a:defRPr sz="2000"/>
            </a:lvl2pPr>
            <a:lvl3pPr marL="1371600" lvl="2" indent="-331469" algn="l">
              <a:lnSpc>
                <a:spcPct val="100000"/>
              </a:lnSpc>
              <a:spcBef>
                <a:spcPts val="360"/>
              </a:spcBef>
              <a:spcAft>
                <a:spcPts val="0"/>
              </a:spcAft>
              <a:buSzPts val="1620"/>
              <a:buChar char="•"/>
              <a:defRPr sz="1800"/>
            </a:lvl3pPr>
            <a:lvl4pPr marL="1828800" lvl="3" indent="-330200" algn="l">
              <a:lnSpc>
                <a:spcPct val="100000"/>
              </a:lnSpc>
              <a:spcBef>
                <a:spcPts val="320"/>
              </a:spcBef>
              <a:spcAft>
                <a:spcPts val="0"/>
              </a:spcAft>
              <a:buSzPts val="1600"/>
              <a:buChar char="•"/>
              <a:defRPr sz="1600"/>
            </a:lvl4pPr>
            <a:lvl5pPr marL="2286000" lvl="4" indent="-330200" algn="l">
              <a:lnSpc>
                <a:spcPct val="100000"/>
              </a:lnSpc>
              <a:spcBef>
                <a:spcPts val="320"/>
              </a:spcBef>
              <a:spcAft>
                <a:spcPts val="0"/>
              </a:spcAft>
              <a:buSzPts val="1600"/>
              <a:buChar char="•"/>
              <a:defRPr sz="1600"/>
            </a:lvl5pPr>
            <a:lvl6pPr marL="2743200" lvl="5" indent="-330200" algn="l">
              <a:lnSpc>
                <a:spcPct val="100000"/>
              </a:lnSpc>
              <a:spcBef>
                <a:spcPts val="320"/>
              </a:spcBef>
              <a:spcAft>
                <a:spcPts val="0"/>
              </a:spcAft>
              <a:buSzPts val="1600"/>
              <a:buChar char="•"/>
              <a:defRPr sz="1600"/>
            </a:lvl6pPr>
            <a:lvl7pPr marL="3200400" lvl="6" indent="-330200" algn="l">
              <a:lnSpc>
                <a:spcPct val="100000"/>
              </a:lnSpc>
              <a:spcBef>
                <a:spcPts val="320"/>
              </a:spcBef>
              <a:spcAft>
                <a:spcPts val="0"/>
              </a:spcAft>
              <a:buSzPts val="1600"/>
              <a:buChar char="•"/>
              <a:defRPr sz="1600"/>
            </a:lvl7pPr>
            <a:lvl8pPr marL="3657600" lvl="7" indent="-330200" algn="l">
              <a:lnSpc>
                <a:spcPct val="100000"/>
              </a:lnSpc>
              <a:spcBef>
                <a:spcPts val="320"/>
              </a:spcBef>
              <a:spcAft>
                <a:spcPts val="0"/>
              </a:spcAft>
              <a:buSzPts val="1600"/>
              <a:buChar char="•"/>
              <a:defRPr sz="1600"/>
            </a:lvl8pPr>
            <a:lvl9pPr marL="4114800" lvl="8" indent="-330200" algn="l">
              <a:lnSpc>
                <a:spcPct val="100000"/>
              </a:lnSpc>
              <a:spcBef>
                <a:spcPts val="320"/>
              </a:spcBef>
              <a:spcAft>
                <a:spcPts val="0"/>
              </a:spcAft>
              <a:buSzPts val="1600"/>
              <a:buChar char="•"/>
              <a:defRPr sz="1600"/>
            </a:lvl9pPr>
          </a:lstStyle>
          <a:p>
            <a:endParaRPr/>
          </a:p>
        </p:txBody>
      </p:sp>
      <p:sp>
        <p:nvSpPr>
          <p:cNvPr id="48" name="Google Shape;48;p9"/>
          <p:cNvSpPr txBox="1">
            <a:spLocks noGrp="1"/>
          </p:cNvSpPr>
          <p:nvPr>
            <p:ph type="body" idx="3"/>
          </p:nvPr>
        </p:nvSpPr>
        <p:spPr>
          <a:xfrm>
            <a:off x="6339840" y="1676400"/>
            <a:ext cx="5242560" cy="639762"/>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400"/>
              </a:spcBef>
              <a:spcAft>
                <a:spcPts val="0"/>
              </a:spcAft>
              <a:buSzPts val="1700"/>
              <a:buNone/>
              <a:defRPr sz="2000" b="0">
                <a:solidFill>
                  <a:schemeClr val="dk2"/>
                </a:solidFill>
                <a:latin typeface="Arial"/>
                <a:ea typeface="Arial"/>
                <a:cs typeface="Arial"/>
                <a:sym typeface="Arial"/>
              </a:defRPr>
            </a:lvl1pPr>
            <a:lvl2pPr marL="914400" lvl="1" indent="-228600" algn="l">
              <a:lnSpc>
                <a:spcPct val="100000"/>
              </a:lnSpc>
              <a:spcBef>
                <a:spcPts val="400"/>
              </a:spcBef>
              <a:spcAft>
                <a:spcPts val="0"/>
              </a:spcAft>
              <a:buSzPts val="1700"/>
              <a:buNone/>
              <a:defRPr sz="2000" b="1"/>
            </a:lvl2pPr>
            <a:lvl3pPr marL="1371600" lvl="2" indent="-228600" algn="l">
              <a:lnSpc>
                <a:spcPct val="100000"/>
              </a:lnSpc>
              <a:spcBef>
                <a:spcPts val="360"/>
              </a:spcBef>
              <a:spcAft>
                <a:spcPts val="0"/>
              </a:spcAft>
              <a:buSzPts val="1620"/>
              <a:buNone/>
              <a:defRPr sz="1800" b="1"/>
            </a:lvl3pPr>
            <a:lvl4pPr marL="1828800" lvl="3" indent="-228600" algn="l">
              <a:lnSpc>
                <a:spcPct val="100000"/>
              </a:lnSpc>
              <a:spcBef>
                <a:spcPts val="320"/>
              </a:spcBef>
              <a:spcAft>
                <a:spcPts val="0"/>
              </a:spcAft>
              <a:buSzPts val="1600"/>
              <a:buNone/>
              <a:defRPr sz="1600" b="1"/>
            </a:lvl4pPr>
            <a:lvl5pPr marL="2286000" lvl="4" indent="-228600" algn="l">
              <a:lnSpc>
                <a:spcPct val="100000"/>
              </a:lnSpc>
              <a:spcBef>
                <a:spcPts val="320"/>
              </a:spcBef>
              <a:spcAft>
                <a:spcPts val="0"/>
              </a:spcAft>
              <a:buSzPts val="1600"/>
              <a:buNone/>
              <a:defRPr sz="1600" b="1"/>
            </a:lvl5pPr>
            <a:lvl6pPr marL="2743200" lvl="5" indent="-228600" algn="l">
              <a:lnSpc>
                <a:spcPct val="100000"/>
              </a:lnSpc>
              <a:spcBef>
                <a:spcPts val="320"/>
              </a:spcBef>
              <a:spcAft>
                <a:spcPts val="0"/>
              </a:spcAft>
              <a:buSzPts val="1600"/>
              <a:buNone/>
              <a:defRPr sz="1600" b="1"/>
            </a:lvl6pPr>
            <a:lvl7pPr marL="3200400" lvl="6" indent="-228600" algn="l">
              <a:lnSpc>
                <a:spcPct val="100000"/>
              </a:lnSpc>
              <a:spcBef>
                <a:spcPts val="320"/>
              </a:spcBef>
              <a:spcAft>
                <a:spcPts val="0"/>
              </a:spcAft>
              <a:buSzPts val="1600"/>
              <a:buNone/>
              <a:defRPr sz="1600" b="1"/>
            </a:lvl7pPr>
            <a:lvl8pPr marL="3657600" lvl="7" indent="-228600" algn="l">
              <a:lnSpc>
                <a:spcPct val="100000"/>
              </a:lnSpc>
              <a:spcBef>
                <a:spcPts val="320"/>
              </a:spcBef>
              <a:spcAft>
                <a:spcPts val="0"/>
              </a:spcAft>
              <a:buSzPts val="1600"/>
              <a:buNone/>
              <a:defRPr sz="1600" b="1"/>
            </a:lvl8pPr>
            <a:lvl9pPr marL="4114800" lvl="8" indent="-228600" algn="l">
              <a:lnSpc>
                <a:spcPct val="100000"/>
              </a:lnSpc>
              <a:spcBef>
                <a:spcPts val="320"/>
              </a:spcBef>
              <a:spcAft>
                <a:spcPts val="0"/>
              </a:spcAft>
              <a:buSzPts val="1600"/>
              <a:buNone/>
              <a:defRPr sz="1600" b="1"/>
            </a:lvl9pPr>
          </a:lstStyle>
          <a:p>
            <a:endParaRPr/>
          </a:p>
        </p:txBody>
      </p:sp>
      <p:sp>
        <p:nvSpPr>
          <p:cNvPr id="49" name="Google Shape;49;p9"/>
          <p:cNvSpPr txBox="1">
            <a:spLocks noGrp="1"/>
          </p:cNvSpPr>
          <p:nvPr>
            <p:ph type="body" idx="4"/>
          </p:nvPr>
        </p:nvSpPr>
        <p:spPr>
          <a:xfrm>
            <a:off x="6339840" y="2438400"/>
            <a:ext cx="5242560" cy="3951288"/>
          </a:xfrm>
          <a:prstGeom prst="rect">
            <a:avLst/>
          </a:prstGeom>
          <a:noFill/>
          <a:ln>
            <a:noFill/>
          </a:ln>
        </p:spPr>
        <p:txBody>
          <a:bodyPr spcFirstLastPara="1" wrap="square" lIns="91425" tIns="45700" rIns="91425" bIns="45700" anchor="t" anchorCtr="0">
            <a:normAutofit/>
          </a:bodyPr>
          <a:lstStyle>
            <a:lvl1pPr marL="457200" lvl="0" indent="-358140" algn="l">
              <a:lnSpc>
                <a:spcPct val="100000"/>
              </a:lnSpc>
              <a:spcBef>
                <a:spcPts val="480"/>
              </a:spcBef>
              <a:spcAft>
                <a:spcPts val="0"/>
              </a:spcAft>
              <a:buSzPts val="2040"/>
              <a:buChar char="•"/>
              <a:defRPr sz="2400"/>
            </a:lvl1pPr>
            <a:lvl2pPr marL="914400" lvl="1" indent="-336550" algn="l">
              <a:lnSpc>
                <a:spcPct val="100000"/>
              </a:lnSpc>
              <a:spcBef>
                <a:spcPts val="400"/>
              </a:spcBef>
              <a:spcAft>
                <a:spcPts val="0"/>
              </a:spcAft>
              <a:buSzPts val="1700"/>
              <a:buChar char="•"/>
              <a:defRPr sz="2000"/>
            </a:lvl2pPr>
            <a:lvl3pPr marL="1371600" lvl="2" indent="-331469" algn="l">
              <a:lnSpc>
                <a:spcPct val="100000"/>
              </a:lnSpc>
              <a:spcBef>
                <a:spcPts val="360"/>
              </a:spcBef>
              <a:spcAft>
                <a:spcPts val="0"/>
              </a:spcAft>
              <a:buSzPts val="1620"/>
              <a:buChar char="•"/>
              <a:defRPr sz="1800"/>
            </a:lvl3pPr>
            <a:lvl4pPr marL="1828800" lvl="3" indent="-330200" algn="l">
              <a:lnSpc>
                <a:spcPct val="100000"/>
              </a:lnSpc>
              <a:spcBef>
                <a:spcPts val="320"/>
              </a:spcBef>
              <a:spcAft>
                <a:spcPts val="0"/>
              </a:spcAft>
              <a:buSzPts val="1600"/>
              <a:buChar char="•"/>
              <a:defRPr sz="1600"/>
            </a:lvl4pPr>
            <a:lvl5pPr marL="2286000" lvl="4" indent="-330200" algn="l">
              <a:lnSpc>
                <a:spcPct val="100000"/>
              </a:lnSpc>
              <a:spcBef>
                <a:spcPts val="320"/>
              </a:spcBef>
              <a:spcAft>
                <a:spcPts val="0"/>
              </a:spcAft>
              <a:buSzPts val="1600"/>
              <a:buChar char="•"/>
              <a:defRPr sz="1600"/>
            </a:lvl5pPr>
            <a:lvl6pPr marL="2743200" lvl="5" indent="-330200" algn="l">
              <a:lnSpc>
                <a:spcPct val="100000"/>
              </a:lnSpc>
              <a:spcBef>
                <a:spcPts val="320"/>
              </a:spcBef>
              <a:spcAft>
                <a:spcPts val="0"/>
              </a:spcAft>
              <a:buSzPts val="1600"/>
              <a:buChar char="•"/>
              <a:defRPr sz="1600"/>
            </a:lvl6pPr>
            <a:lvl7pPr marL="3200400" lvl="6" indent="-330200" algn="l">
              <a:lnSpc>
                <a:spcPct val="100000"/>
              </a:lnSpc>
              <a:spcBef>
                <a:spcPts val="320"/>
              </a:spcBef>
              <a:spcAft>
                <a:spcPts val="0"/>
              </a:spcAft>
              <a:buSzPts val="1600"/>
              <a:buChar char="•"/>
              <a:defRPr sz="1600"/>
            </a:lvl7pPr>
            <a:lvl8pPr marL="3657600" lvl="7" indent="-330200" algn="l">
              <a:lnSpc>
                <a:spcPct val="100000"/>
              </a:lnSpc>
              <a:spcBef>
                <a:spcPts val="320"/>
              </a:spcBef>
              <a:spcAft>
                <a:spcPts val="0"/>
              </a:spcAft>
              <a:buSzPts val="1600"/>
              <a:buChar char="•"/>
              <a:defRPr sz="1600"/>
            </a:lvl8pPr>
            <a:lvl9pPr marL="4114800" lvl="8" indent="-330200" algn="l">
              <a:lnSpc>
                <a:spcPct val="100000"/>
              </a:lnSpc>
              <a:spcBef>
                <a:spcPts val="320"/>
              </a:spcBef>
              <a:spcAft>
                <a:spcPts val="0"/>
              </a:spcAft>
              <a:buSzPts val="1600"/>
              <a:buChar char="•"/>
              <a:defRPr sz="1600"/>
            </a:lvl9pPr>
          </a:lstStyle>
          <a:p>
            <a:endParaRPr/>
          </a:p>
        </p:txBody>
      </p:sp>
      <p:sp>
        <p:nvSpPr>
          <p:cNvPr id="50" name="Google Shape;50;p9"/>
          <p:cNvSpPr txBox="1">
            <a:spLocks noGrp="1"/>
          </p:cNvSpPr>
          <p:nvPr>
            <p:ph type="dt" idx="10"/>
          </p:nvPr>
        </p:nvSpPr>
        <p:spPr>
          <a:xfrm>
            <a:off x="609600" y="18288"/>
            <a:ext cx="3860800" cy="32918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9"/>
          <p:cNvSpPr txBox="1">
            <a:spLocks noGrp="1"/>
          </p:cNvSpPr>
          <p:nvPr>
            <p:ph type="ftr" idx="1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9"/>
          <p:cNvSpPr txBox="1">
            <a:spLocks noGrp="1"/>
          </p:cNvSpPr>
          <p:nvPr>
            <p:ph type="sldNum" idx="12"/>
          </p:nvPr>
        </p:nvSpPr>
        <p:spPr>
          <a:xfrm>
            <a:off x="10160000" y="18288"/>
            <a:ext cx="1422400" cy="329184"/>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cxnSp>
        <p:nvCxnSpPr>
          <p:cNvPr id="53" name="Google Shape;53;p9"/>
          <p:cNvCxnSpPr/>
          <p:nvPr/>
        </p:nvCxnSpPr>
        <p:spPr>
          <a:xfrm rot="5400000">
            <a:off x="3741949" y="4045691"/>
            <a:ext cx="4709160" cy="1059"/>
          </a:xfrm>
          <a:prstGeom prst="straightConnector1">
            <a:avLst/>
          </a:prstGeom>
          <a:noFill/>
          <a:ln w="19050" cap="flat" cmpd="sng">
            <a:solidFill>
              <a:schemeClr val="dk2"/>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609600" y="533400"/>
            <a:ext cx="10972800" cy="9906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0"/>
          <p:cNvSpPr txBox="1">
            <a:spLocks noGrp="1"/>
          </p:cNvSpPr>
          <p:nvPr>
            <p:ph type="dt" idx="10"/>
          </p:nvPr>
        </p:nvSpPr>
        <p:spPr>
          <a:xfrm>
            <a:off x="609600" y="18288"/>
            <a:ext cx="3860800" cy="32918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0"/>
          <p:cNvSpPr txBox="1">
            <a:spLocks noGrp="1"/>
          </p:cNvSpPr>
          <p:nvPr>
            <p:ph type="ftr" idx="1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0"/>
          <p:cNvSpPr txBox="1">
            <a:spLocks noGrp="1"/>
          </p:cNvSpPr>
          <p:nvPr>
            <p:ph type="sldNum" idx="12"/>
          </p:nvPr>
        </p:nvSpPr>
        <p:spPr>
          <a:xfrm>
            <a:off x="10160000" y="18288"/>
            <a:ext cx="1422400" cy="329184"/>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p11"/>
          <p:cNvSpPr txBox="1">
            <a:spLocks noGrp="1"/>
          </p:cNvSpPr>
          <p:nvPr>
            <p:ph type="dt" idx="10"/>
          </p:nvPr>
        </p:nvSpPr>
        <p:spPr>
          <a:xfrm>
            <a:off x="609600" y="18288"/>
            <a:ext cx="3860800" cy="32918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11"/>
          <p:cNvSpPr txBox="1">
            <a:spLocks noGrp="1"/>
          </p:cNvSpPr>
          <p:nvPr>
            <p:ph type="ftr" idx="1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1"/>
          <p:cNvSpPr txBox="1">
            <a:spLocks noGrp="1"/>
          </p:cNvSpPr>
          <p:nvPr>
            <p:ph type="sldNum" idx="12"/>
          </p:nvPr>
        </p:nvSpPr>
        <p:spPr>
          <a:xfrm>
            <a:off x="10160000" y="18288"/>
            <a:ext cx="1422400" cy="329184"/>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3"/>
        <p:cNvGrpSpPr/>
        <p:nvPr/>
      </p:nvGrpSpPr>
      <p:grpSpPr>
        <a:xfrm>
          <a:off x="0" y="0"/>
          <a:ext cx="0" cy="0"/>
          <a:chOff x="0" y="0"/>
          <a:chExt cx="0" cy="0"/>
        </a:xfrm>
      </p:grpSpPr>
      <p:sp>
        <p:nvSpPr>
          <p:cNvPr id="64" name="Google Shape;64;p12"/>
          <p:cNvSpPr txBox="1">
            <a:spLocks noGrp="1"/>
          </p:cNvSpPr>
          <p:nvPr>
            <p:ph type="title"/>
          </p:nvPr>
        </p:nvSpPr>
        <p:spPr>
          <a:xfrm>
            <a:off x="609600" y="792080"/>
            <a:ext cx="2852928" cy="1261872"/>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2"/>
              </a:buClr>
              <a:buSzPts val="2400"/>
              <a:buFont typeface="Arial"/>
              <a:buNone/>
              <a:defRPr sz="24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2"/>
          <p:cNvSpPr txBox="1">
            <a:spLocks noGrp="1"/>
          </p:cNvSpPr>
          <p:nvPr>
            <p:ph type="body" idx="1"/>
          </p:nvPr>
        </p:nvSpPr>
        <p:spPr>
          <a:xfrm>
            <a:off x="3962400" y="792080"/>
            <a:ext cx="7620000" cy="5577840"/>
          </a:xfrm>
          <a:prstGeom prst="rect">
            <a:avLst/>
          </a:prstGeom>
          <a:noFill/>
          <a:ln>
            <a:noFill/>
          </a:ln>
        </p:spPr>
        <p:txBody>
          <a:bodyPr spcFirstLastPara="1" wrap="square" lIns="91425" tIns="45700" rIns="91425" bIns="45700" anchor="t" anchorCtr="0">
            <a:normAutofit/>
          </a:bodyPr>
          <a:lstStyle>
            <a:lvl1pPr marL="457200" lvl="0" indent="-401320" algn="l">
              <a:lnSpc>
                <a:spcPct val="100000"/>
              </a:lnSpc>
              <a:spcBef>
                <a:spcPts val="640"/>
              </a:spcBef>
              <a:spcAft>
                <a:spcPts val="0"/>
              </a:spcAft>
              <a:buSzPts val="2720"/>
              <a:buChar char="•"/>
              <a:defRPr sz="3200"/>
            </a:lvl1pPr>
            <a:lvl2pPr marL="914400" lvl="1" indent="-379730" algn="l">
              <a:lnSpc>
                <a:spcPct val="100000"/>
              </a:lnSpc>
              <a:spcBef>
                <a:spcPts val="560"/>
              </a:spcBef>
              <a:spcAft>
                <a:spcPts val="0"/>
              </a:spcAft>
              <a:buSzPts val="2380"/>
              <a:buChar char="•"/>
              <a:defRPr sz="2800"/>
            </a:lvl2pPr>
            <a:lvl3pPr marL="1371600" lvl="2" indent="-365760" algn="l">
              <a:lnSpc>
                <a:spcPct val="100000"/>
              </a:lnSpc>
              <a:spcBef>
                <a:spcPts val="480"/>
              </a:spcBef>
              <a:spcAft>
                <a:spcPts val="0"/>
              </a:spcAft>
              <a:buSzPts val="2160"/>
              <a:buChar char="•"/>
              <a:defRPr sz="2400"/>
            </a:lvl3pPr>
            <a:lvl4pPr marL="1828800" lvl="3" indent="-355600" algn="l">
              <a:lnSpc>
                <a:spcPct val="100000"/>
              </a:lnSpc>
              <a:spcBef>
                <a:spcPts val="400"/>
              </a:spcBef>
              <a:spcAft>
                <a:spcPts val="0"/>
              </a:spcAft>
              <a:buSzPts val="2000"/>
              <a:buChar char="•"/>
              <a:defRPr sz="2000"/>
            </a:lvl4pPr>
            <a:lvl5pPr marL="2286000" lvl="4" indent="-355600" algn="l">
              <a:lnSpc>
                <a:spcPct val="100000"/>
              </a:lnSpc>
              <a:spcBef>
                <a:spcPts val="400"/>
              </a:spcBef>
              <a:spcAft>
                <a:spcPts val="0"/>
              </a:spcAft>
              <a:buSzPts val="2000"/>
              <a:buChar char="•"/>
              <a:defRPr sz="2000"/>
            </a:lvl5pPr>
            <a:lvl6pPr marL="2743200" lvl="5" indent="-355600" algn="l">
              <a:lnSpc>
                <a:spcPct val="100000"/>
              </a:lnSpc>
              <a:spcBef>
                <a:spcPts val="400"/>
              </a:spcBef>
              <a:spcAft>
                <a:spcPts val="0"/>
              </a:spcAft>
              <a:buSzPts val="2000"/>
              <a:buChar char="•"/>
              <a:defRPr sz="2000"/>
            </a:lvl6pPr>
            <a:lvl7pPr marL="3200400" lvl="6" indent="-355600" algn="l">
              <a:lnSpc>
                <a:spcPct val="100000"/>
              </a:lnSpc>
              <a:spcBef>
                <a:spcPts val="400"/>
              </a:spcBef>
              <a:spcAft>
                <a:spcPts val="0"/>
              </a:spcAft>
              <a:buSzPts val="2000"/>
              <a:buChar char="•"/>
              <a:defRPr sz="2000"/>
            </a:lvl7pPr>
            <a:lvl8pPr marL="3657600" lvl="7" indent="-355600" algn="l">
              <a:lnSpc>
                <a:spcPct val="100000"/>
              </a:lnSpc>
              <a:spcBef>
                <a:spcPts val="400"/>
              </a:spcBef>
              <a:spcAft>
                <a:spcPts val="0"/>
              </a:spcAft>
              <a:buSzPts val="2000"/>
              <a:buChar char="•"/>
              <a:defRPr sz="2000"/>
            </a:lvl8pPr>
            <a:lvl9pPr marL="4114800" lvl="8" indent="-355600" algn="l">
              <a:lnSpc>
                <a:spcPct val="100000"/>
              </a:lnSpc>
              <a:spcBef>
                <a:spcPts val="400"/>
              </a:spcBef>
              <a:spcAft>
                <a:spcPts val="0"/>
              </a:spcAft>
              <a:buSzPts val="2000"/>
              <a:buChar char="•"/>
              <a:defRPr sz="2000"/>
            </a:lvl9pPr>
          </a:lstStyle>
          <a:p>
            <a:endParaRPr/>
          </a:p>
        </p:txBody>
      </p:sp>
      <p:sp>
        <p:nvSpPr>
          <p:cNvPr id="66" name="Google Shape;66;p12"/>
          <p:cNvSpPr txBox="1">
            <a:spLocks noGrp="1"/>
          </p:cNvSpPr>
          <p:nvPr>
            <p:ph type="body" idx="2"/>
          </p:nvPr>
        </p:nvSpPr>
        <p:spPr>
          <a:xfrm>
            <a:off x="609601" y="2130555"/>
            <a:ext cx="2852928" cy="424361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SzPts val="1190"/>
              <a:buNone/>
              <a:defRPr sz="1400"/>
            </a:lvl1pPr>
            <a:lvl2pPr marL="914400" lvl="1" indent="-228600" algn="l">
              <a:lnSpc>
                <a:spcPct val="100000"/>
              </a:lnSpc>
              <a:spcBef>
                <a:spcPts val="240"/>
              </a:spcBef>
              <a:spcAft>
                <a:spcPts val="0"/>
              </a:spcAft>
              <a:buSzPts val="1020"/>
              <a:buNone/>
              <a:defRPr sz="1200"/>
            </a:lvl2pPr>
            <a:lvl3pPr marL="1371600" lvl="2" indent="-228600" algn="l">
              <a:lnSpc>
                <a:spcPct val="100000"/>
              </a:lnSpc>
              <a:spcBef>
                <a:spcPts val="200"/>
              </a:spcBef>
              <a:spcAft>
                <a:spcPts val="0"/>
              </a:spcAft>
              <a:buSzPts val="900"/>
              <a:buNone/>
              <a:defRPr sz="1000"/>
            </a:lvl3pPr>
            <a:lvl4pPr marL="1828800" lvl="3" indent="-228600" algn="l">
              <a:lnSpc>
                <a:spcPct val="100000"/>
              </a:lnSpc>
              <a:spcBef>
                <a:spcPts val="180"/>
              </a:spcBef>
              <a:spcAft>
                <a:spcPts val="0"/>
              </a:spcAft>
              <a:buSzPts val="900"/>
              <a:buNone/>
              <a:defRPr sz="900"/>
            </a:lvl4pPr>
            <a:lvl5pPr marL="2286000" lvl="4" indent="-228600" algn="l">
              <a:lnSpc>
                <a:spcPct val="100000"/>
              </a:lnSpc>
              <a:spcBef>
                <a:spcPts val="180"/>
              </a:spcBef>
              <a:spcAft>
                <a:spcPts val="0"/>
              </a:spcAft>
              <a:buSzPts val="900"/>
              <a:buNone/>
              <a:defRPr sz="900"/>
            </a:lvl5pPr>
            <a:lvl6pPr marL="2743200" lvl="5" indent="-228600" algn="l">
              <a:lnSpc>
                <a:spcPct val="100000"/>
              </a:lnSpc>
              <a:spcBef>
                <a:spcPts val="180"/>
              </a:spcBef>
              <a:spcAft>
                <a:spcPts val="0"/>
              </a:spcAft>
              <a:buSzPts val="900"/>
              <a:buNone/>
              <a:defRPr sz="900"/>
            </a:lvl6pPr>
            <a:lvl7pPr marL="3200400" lvl="6" indent="-228600" algn="l">
              <a:lnSpc>
                <a:spcPct val="100000"/>
              </a:lnSpc>
              <a:spcBef>
                <a:spcPts val="180"/>
              </a:spcBef>
              <a:spcAft>
                <a:spcPts val="0"/>
              </a:spcAft>
              <a:buSzPts val="900"/>
              <a:buNone/>
              <a:defRPr sz="900"/>
            </a:lvl7pPr>
            <a:lvl8pPr marL="3657600" lvl="7" indent="-228600" algn="l">
              <a:lnSpc>
                <a:spcPct val="100000"/>
              </a:lnSpc>
              <a:spcBef>
                <a:spcPts val="180"/>
              </a:spcBef>
              <a:spcAft>
                <a:spcPts val="0"/>
              </a:spcAft>
              <a:buSzPts val="900"/>
              <a:buNone/>
              <a:defRPr sz="900"/>
            </a:lvl8pPr>
            <a:lvl9pPr marL="4114800" lvl="8" indent="-228600" algn="l">
              <a:lnSpc>
                <a:spcPct val="100000"/>
              </a:lnSpc>
              <a:spcBef>
                <a:spcPts val="180"/>
              </a:spcBef>
              <a:spcAft>
                <a:spcPts val="0"/>
              </a:spcAft>
              <a:buSzPts val="900"/>
              <a:buNone/>
              <a:defRPr sz="900"/>
            </a:lvl9pPr>
          </a:lstStyle>
          <a:p>
            <a:endParaRPr/>
          </a:p>
        </p:txBody>
      </p:sp>
      <p:sp>
        <p:nvSpPr>
          <p:cNvPr id="67" name="Google Shape;67;p12"/>
          <p:cNvSpPr txBox="1">
            <a:spLocks noGrp="1"/>
          </p:cNvSpPr>
          <p:nvPr>
            <p:ph type="dt" idx="10"/>
          </p:nvPr>
        </p:nvSpPr>
        <p:spPr>
          <a:xfrm>
            <a:off x="609600" y="18288"/>
            <a:ext cx="3860800" cy="32918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2"/>
          <p:cNvSpPr txBox="1">
            <a:spLocks noGrp="1"/>
          </p:cNvSpPr>
          <p:nvPr>
            <p:ph type="ftr" idx="1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2"/>
          <p:cNvSpPr txBox="1">
            <a:spLocks noGrp="1"/>
          </p:cNvSpPr>
          <p:nvPr>
            <p:ph type="sldNum" idx="12"/>
          </p:nvPr>
        </p:nvSpPr>
        <p:spPr>
          <a:xfrm>
            <a:off x="10160000" y="18288"/>
            <a:ext cx="1422400" cy="329184"/>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cxnSp>
        <p:nvCxnSpPr>
          <p:cNvPr id="70" name="Google Shape;70;p12"/>
          <p:cNvCxnSpPr/>
          <p:nvPr/>
        </p:nvCxnSpPr>
        <p:spPr>
          <a:xfrm rot="5400000">
            <a:off x="912152" y="3579943"/>
            <a:ext cx="5577840" cy="2117"/>
          </a:xfrm>
          <a:prstGeom prst="straightConnector1">
            <a:avLst/>
          </a:prstGeom>
          <a:noFill/>
          <a:ln w="19050" cap="flat" cmpd="sng">
            <a:solidFill>
              <a:schemeClr val="dk2"/>
            </a:solidFill>
            <a:prstDash val="solid"/>
            <a:round/>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1"/>
        <p:cNvGrpSpPr/>
        <p:nvPr/>
      </p:nvGrpSpPr>
      <p:grpSpPr>
        <a:xfrm>
          <a:off x="0" y="0"/>
          <a:ext cx="0" cy="0"/>
          <a:chOff x="0" y="0"/>
          <a:chExt cx="0" cy="0"/>
        </a:xfrm>
      </p:grpSpPr>
      <p:sp>
        <p:nvSpPr>
          <p:cNvPr id="72" name="Google Shape;72;p13"/>
          <p:cNvSpPr txBox="1">
            <a:spLocks noGrp="1"/>
          </p:cNvSpPr>
          <p:nvPr>
            <p:ph type="title"/>
          </p:nvPr>
        </p:nvSpPr>
        <p:spPr>
          <a:xfrm>
            <a:off x="609601" y="792480"/>
            <a:ext cx="2856907" cy="126492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400"/>
              <a:buFont typeface="Arial"/>
              <a:buNone/>
              <a:defRPr sz="24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3"/>
          <p:cNvSpPr>
            <a:spLocks noGrp="1"/>
          </p:cNvSpPr>
          <p:nvPr>
            <p:ph type="pic" idx="2"/>
          </p:nvPr>
        </p:nvSpPr>
        <p:spPr>
          <a:xfrm>
            <a:off x="3811480" y="838201"/>
            <a:ext cx="7872520" cy="5500456"/>
          </a:xfrm>
          <a:prstGeom prst="rect">
            <a:avLst/>
          </a:prstGeom>
          <a:solidFill>
            <a:schemeClr val="lt2"/>
          </a:solidFill>
          <a:ln w="76200" cap="flat" cmpd="sng">
            <a:solidFill>
              <a:srgbClr val="FFFFFF"/>
            </a:solidFill>
            <a:prstDash val="solid"/>
            <a:miter lim="800000"/>
            <a:headEnd type="none" w="sm" len="sm"/>
            <a:tailEnd type="none" w="sm" len="sm"/>
          </a:ln>
          <a:effectLst>
            <a:outerShdw blurRad="50800" dist="12700" dir="5400000" algn="t" rotWithShape="0">
              <a:srgbClr val="000000">
                <a:alpha val="58431"/>
              </a:srgbClr>
            </a:outerShdw>
          </a:effectLst>
        </p:spPr>
      </p:sp>
      <p:sp>
        <p:nvSpPr>
          <p:cNvPr id="74" name="Google Shape;74;p13"/>
          <p:cNvSpPr txBox="1">
            <a:spLocks noGrp="1"/>
          </p:cNvSpPr>
          <p:nvPr>
            <p:ph type="body" idx="1"/>
          </p:nvPr>
        </p:nvSpPr>
        <p:spPr>
          <a:xfrm>
            <a:off x="609600" y="2133600"/>
            <a:ext cx="2852928" cy="4242816"/>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SzPts val="1190"/>
              <a:buNone/>
              <a:defRPr sz="1400"/>
            </a:lvl1pPr>
            <a:lvl2pPr marL="914400" lvl="1" indent="-228600" algn="l">
              <a:lnSpc>
                <a:spcPct val="100000"/>
              </a:lnSpc>
              <a:spcBef>
                <a:spcPts val="240"/>
              </a:spcBef>
              <a:spcAft>
                <a:spcPts val="0"/>
              </a:spcAft>
              <a:buSzPts val="1020"/>
              <a:buNone/>
              <a:defRPr sz="1200"/>
            </a:lvl2pPr>
            <a:lvl3pPr marL="1371600" lvl="2" indent="-228600" algn="l">
              <a:lnSpc>
                <a:spcPct val="100000"/>
              </a:lnSpc>
              <a:spcBef>
                <a:spcPts val="200"/>
              </a:spcBef>
              <a:spcAft>
                <a:spcPts val="0"/>
              </a:spcAft>
              <a:buSzPts val="900"/>
              <a:buNone/>
              <a:defRPr sz="1000"/>
            </a:lvl3pPr>
            <a:lvl4pPr marL="1828800" lvl="3" indent="-228600" algn="l">
              <a:lnSpc>
                <a:spcPct val="100000"/>
              </a:lnSpc>
              <a:spcBef>
                <a:spcPts val="180"/>
              </a:spcBef>
              <a:spcAft>
                <a:spcPts val="0"/>
              </a:spcAft>
              <a:buSzPts val="900"/>
              <a:buNone/>
              <a:defRPr sz="900"/>
            </a:lvl4pPr>
            <a:lvl5pPr marL="2286000" lvl="4" indent="-228600" algn="l">
              <a:lnSpc>
                <a:spcPct val="100000"/>
              </a:lnSpc>
              <a:spcBef>
                <a:spcPts val="180"/>
              </a:spcBef>
              <a:spcAft>
                <a:spcPts val="0"/>
              </a:spcAft>
              <a:buSzPts val="900"/>
              <a:buNone/>
              <a:defRPr sz="900"/>
            </a:lvl5pPr>
            <a:lvl6pPr marL="2743200" lvl="5" indent="-228600" algn="l">
              <a:lnSpc>
                <a:spcPct val="100000"/>
              </a:lnSpc>
              <a:spcBef>
                <a:spcPts val="180"/>
              </a:spcBef>
              <a:spcAft>
                <a:spcPts val="0"/>
              </a:spcAft>
              <a:buSzPts val="900"/>
              <a:buNone/>
              <a:defRPr sz="900"/>
            </a:lvl6pPr>
            <a:lvl7pPr marL="3200400" lvl="6" indent="-228600" algn="l">
              <a:lnSpc>
                <a:spcPct val="100000"/>
              </a:lnSpc>
              <a:spcBef>
                <a:spcPts val="180"/>
              </a:spcBef>
              <a:spcAft>
                <a:spcPts val="0"/>
              </a:spcAft>
              <a:buSzPts val="900"/>
              <a:buNone/>
              <a:defRPr sz="900"/>
            </a:lvl7pPr>
            <a:lvl8pPr marL="3657600" lvl="7" indent="-228600" algn="l">
              <a:lnSpc>
                <a:spcPct val="100000"/>
              </a:lnSpc>
              <a:spcBef>
                <a:spcPts val="180"/>
              </a:spcBef>
              <a:spcAft>
                <a:spcPts val="0"/>
              </a:spcAft>
              <a:buSzPts val="900"/>
              <a:buNone/>
              <a:defRPr sz="900"/>
            </a:lvl8pPr>
            <a:lvl9pPr marL="4114800" lvl="8" indent="-228600" algn="l">
              <a:lnSpc>
                <a:spcPct val="100000"/>
              </a:lnSpc>
              <a:spcBef>
                <a:spcPts val="180"/>
              </a:spcBef>
              <a:spcAft>
                <a:spcPts val="0"/>
              </a:spcAft>
              <a:buSzPts val="900"/>
              <a:buNone/>
              <a:defRPr sz="900"/>
            </a:lvl9pPr>
          </a:lstStyle>
          <a:p>
            <a:endParaRPr/>
          </a:p>
        </p:txBody>
      </p:sp>
      <p:sp>
        <p:nvSpPr>
          <p:cNvPr id="75" name="Google Shape;75;p13"/>
          <p:cNvSpPr txBox="1">
            <a:spLocks noGrp="1"/>
          </p:cNvSpPr>
          <p:nvPr>
            <p:ph type="dt" idx="10"/>
          </p:nvPr>
        </p:nvSpPr>
        <p:spPr>
          <a:xfrm>
            <a:off x="609600" y="18288"/>
            <a:ext cx="3860800" cy="32918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3"/>
          <p:cNvSpPr txBox="1">
            <a:spLocks noGrp="1"/>
          </p:cNvSpPr>
          <p:nvPr>
            <p:ph type="ftr" idx="1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3"/>
          <p:cNvSpPr txBox="1">
            <a:spLocks noGrp="1"/>
          </p:cNvSpPr>
          <p:nvPr>
            <p:ph type="sldNum" idx="12"/>
          </p:nvPr>
        </p:nvSpPr>
        <p:spPr>
          <a:xfrm>
            <a:off x="10160000" y="18288"/>
            <a:ext cx="1422400" cy="329184"/>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
          <p:cNvSpPr/>
          <p:nvPr/>
        </p:nvSpPr>
        <p:spPr>
          <a:xfrm>
            <a:off x="0" y="220786"/>
            <a:ext cx="12192000" cy="2286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 name="Google Shape;11;p4"/>
          <p:cNvSpPr txBox="1">
            <a:spLocks noGrp="1"/>
          </p:cNvSpPr>
          <p:nvPr>
            <p:ph type="title"/>
          </p:nvPr>
        </p:nvSpPr>
        <p:spPr>
          <a:xfrm>
            <a:off x="609600" y="533400"/>
            <a:ext cx="10972800" cy="990600"/>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chemeClr val="dk2"/>
              </a:buClr>
              <a:buSzPts val="4000"/>
              <a:buFont typeface="Arial"/>
              <a:buNone/>
              <a:defRPr sz="40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 name="Google Shape;12;p4"/>
          <p:cNvSpPr txBox="1">
            <a:spLocks noGrp="1"/>
          </p:cNvSpPr>
          <p:nvPr>
            <p:ph type="body" idx="1"/>
          </p:nvPr>
        </p:nvSpPr>
        <p:spPr>
          <a:xfrm>
            <a:off x="609600" y="1600200"/>
            <a:ext cx="10972800" cy="4876800"/>
          </a:xfrm>
          <a:prstGeom prst="rect">
            <a:avLst/>
          </a:prstGeom>
          <a:noFill/>
          <a:ln>
            <a:noFill/>
          </a:ln>
        </p:spPr>
        <p:txBody>
          <a:bodyPr spcFirstLastPara="1" wrap="square" lIns="91425" tIns="45700" rIns="91425" bIns="45700" anchor="t" anchorCtr="0">
            <a:normAutofit/>
          </a:bodyPr>
          <a:lstStyle>
            <a:lvl1pPr marL="457200" marR="0" lvl="0" indent="-358140" algn="l" rtl="0">
              <a:lnSpc>
                <a:spcPct val="100000"/>
              </a:lnSpc>
              <a:spcBef>
                <a:spcPts val="480"/>
              </a:spcBef>
              <a:spcAft>
                <a:spcPts val="0"/>
              </a:spcAft>
              <a:buClr>
                <a:schemeClr val="accent1"/>
              </a:buClr>
              <a:buSzPts val="2040"/>
              <a:buFont typeface="Arial"/>
              <a:buChar char="•"/>
              <a:defRPr sz="2400" b="0" i="0" u="none" strike="noStrike" cap="none">
                <a:solidFill>
                  <a:schemeClr val="dk1"/>
                </a:solidFill>
                <a:latin typeface="Arial"/>
                <a:ea typeface="Arial"/>
                <a:cs typeface="Arial"/>
                <a:sym typeface="Arial"/>
              </a:defRPr>
            </a:lvl1pPr>
            <a:lvl2pPr marL="914400" marR="0" lvl="1" indent="-336550" algn="l" rtl="0">
              <a:lnSpc>
                <a:spcPct val="100000"/>
              </a:lnSpc>
              <a:spcBef>
                <a:spcPts val="400"/>
              </a:spcBef>
              <a:spcAft>
                <a:spcPts val="0"/>
              </a:spcAft>
              <a:buClr>
                <a:schemeClr val="accent1"/>
              </a:buClr>
              <a:buSzPts val="1700"/>
              <a:buFont typeface="Arial"/>
              <a:buChar char="•"/>
              <a:defRPr sz="2000" b="0" i="0" u="none" strike="noStrike" cap="none">
                <a:solidFill>
                  <a:schemeClr val="dk1"/>
                </a:solidFill>
                <a:latin typeface="Arial"/>
                <a:ea typeface="Arial"/>
                <a:cs typeface="Arial"/>
                <a:sym typeface="Arial"/>
              </a:defRPr>
            </a:lvl2pPr>
            <a:lvl3pPr marL="1371600" marR="0" lvl="2" indent="-331469" algn="l" rtl="0">
              <a:lnSpc>
                <a:spcPct val="100000"/>
              </a:lnSpc>
              <a:spcBef>
                <a:spcPts val="360"/>
              </a:spcBef>
              <a:spcAft>
                <a:spcPts val="0"/>
              </a:spcAft>
              <a:buClr>
                <a:schemeClr val="accent1"/>
              </a:buClr>
              <a:buSzPts val="162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320"/>
              </a:spcBef>
              <a:spcAft>
                <a:spcPts val="0"/>
              </a:spcAft>
              <a:buClr>
                <a:schemeClr val="accent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accent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1150" algn="l" rtl="0">
              <a:lnSpc>
                <a:spcPct val="100000"/>
              </a:lnSpc>
              <a:spcBef>
                <a:spcPts val="260"/>
              </a:spcBef>
              <a:spcAft>
                <a:spcPts val="0"/>
              </a:spcAft>
              <a:buClr>
                <a:schemeClr val="accent1"/>
              </a:buClr>
              <a:buSzPts val="1300"/>
              <a:buFont typeface="Arial"/>
              <a:buChar char="•"/>
              <a:defRPr sz="1300" b="0" i="0" u="none" strike="noStrike" cap="none">
                <a:solidFill>
                  <a:schemeClr val="dk1"/>
                </a:solidFill>
                <a:latin typeface="Arial"/>
                <a:ea typeface="Arial"/>
                <a:cs typeface="Arial"/>
                <a:sym typeface="Arial"/>
              </a:defRPr>
            </a:lvl6pPr>
            <a:lvl7pPr marL="3200400" marR="0" lvl="6" indent="-311150" algn="l" rtl="0">
              <a:lnSpc>
                <a:spcPct val="100000"/>
              </a:lnSpc>
              <a:spcBef>
                <a:spcPts val="260"/>
              </a:spcBef>
              <a:spcAft>
                <a:spcPts val="0"/>
              </a:spcAft>
              <a:buClr>
                <a:schemeClr val="accent1"/>
              </a:buClr>
              <a:buSzPts val="1300"/>
              <a:buFont typeface="Arial"/>
              <a:buChar char="•"/>
              <a:defRPr sz="1300" b="0" i="0" u="none" strike="noStrike" cap="none">
                <a:solidFill>
                  <a:schemeClr val="dk1"/>
                </a:solidFill>
                <a:latin typeface="Arial"/>
                <a:ea typeface="Arial"/>
                <a:cs typeface="Arial"/>
                <a:sym typeface="Arial"/>
              </a:defRPr>
            </a:lvl7pPr>
            <a:lvl8pPr marL="3657600" marR="0" lvl="7" indent="-311150" algn="l" rtl="0">
              <a:lnSpc>
                <a:spcPct val="100000"/>
              </a:lnSpc>
              <a:spcBef>
                <a:spcPts val="260"/>
              </a:spcBef>
              <a:spcAft>
                <a:spcPts val="0"/>
              </a:spcAft>
              <a:buClr>
                <a:schemeClr val="accent1"/>
              </a:buClr>
              <a:buSzPts val="1300"/>
              <a:buFont typeface="Arial"/>
              <a:buChar char="•"/>
              <a:defRPr sz="1300" b="0" i="0" u="none" strike="noStrike" cap="none">
                <a:solidFill>
                  <a:schemeClr val="dk1"/>
                </a:solidFill>
                <a:latin typeface="Arial"/>
                <a:ea typeface="Arial"/>
                <a:cs typeface="Arial"/>
                <a:sym typeface="Arial"/>
              </a:defRPr>
            </a:lvl8pPr>
            <a:lvl9pPr marL="4114800" marR="0" lvl="8" indent="-311150" algn="l" rtl="0">
              <a:lnSpc>
                <a:spcPct val="100000"/>
              </a:lnSpc>
              <a:spcBef>
                <a:spcPts val="260"/>
              </a:spcBef>
              <a:spcAft>
                <a:spcPts val="0"/>
              </a:spcAft>
              <a:buClr>
                <a:schemeClr val="accent1"/>
              </a:buClr>
              <a:buSzPts val="1300"/>
              <a:buFont typeface="Arial"/>
              <a:buChar char="•"/>
              <a:defRPr sz="1300" b="0" i="0" u="none" strike="noStrike" cap="none">
                <a:solidFill>
                  <a:schemeClr val="dk1"/>
                </a:solidFill>
                <a:latin typeface="Arial"/>
                <a:ea typeface="Arial"/>
                <a:cs typeface="Arial"/>
                <a:sym typeface="Arial"/>
              </a:defRPr>
            </a:lvl9pPr>
          </a:lstStyle>
          <a:p>
            <a:endParaRPr/>
          </a:p>
        </p:txBody>
      </p:sp>
      <p:sp>
        <p:nvSpPr>
          <p:cNvPr id="13" name="Google Shape;13;p4"/>
          <p:cNvSpPr/>
          <p:nvPr/>
        </p:nvSpPr>
        <p:spPr>
          <a:xfrm>
            <a:off x="0" y="0"/>
            <a:ext cx="12192000" cy="36576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4" name="Google Shape;14;p4"/>
          <p:cNvSpPr txBox="1">
            <a:spLocks noGrp="1"/>
          </p:cNvSpPr>
          <p:nvPr>
            <p:ph type="dt" idx="10"/>
          </p:nvPr>
        </p:nvSpPr>
        <p:spPr>
          <a:xfrm>
            <a:off x="609600" y="18288"/>
            <a:ext cx="3860800" cy="32918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5" name="Google Shape;15;p4"/>
          <p:cNvSpPr txBox="1">
            <a:spLocks noGrp="1"/>
          </p:cNvSpPr>
          <p:nvPr>
            <p:ph type="ftr" idx="1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6" name="Google Shape;16;p4"/>
          <p:cNvSpPr txBox="1">
            <a:spLocks noGrp="1"/>
          </p:cNvSpPr>
          <p:nvPr>
            <p:ph type="sldNum" idx="12"/>
          </p:nvPr>
        </p:nvSpPr>
        <p:spPr>
          <a:xfrm>
            <a:off x="10160000" y="18288"/>
            <a:ext cx="1422400" cy="329184"/>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freepik.com/"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photoshopessentials.com/essentials/rgb/"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34.xml.rels><?xml version="1.0" encoding="UTF-8" standalone="yes"?>
<Relationships xmlns="http://schemas.openxmlformats.org/package/2006/relationships"><Relationship Id="rId3" Type="http://schemas.openxmlformats.org/officeDocument/2006/relationships/hyperlink" Target="https://www.teachwithict.com/binary-representation-of-images.html"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35.xml.rels><?xml version="1.0" encoding="UTF-8" standalone="yes"?>
<Relationships xmlns="http://schemas.openxmlformats.org/package/2006/relationships"><Relationship Id="rId3" Type="http://schemas.openxmlformats.org/officeDocument/2006/relationships/hyperlink" Target="https://www.geeksforgeeks.org/python-grayscaling-of-images-using-opencv/"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hyperlink" Target="https://media.geeksforgeeks.org/"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help.procreate.com/procreate/handbook/colors/colors-palettes"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37.xml.rels><?xml version="1.0" encoding="UTF-8" standalone="yes"?>
<Relationships xmlns="http://schemas.openxmlformats.org/package/2006/relationships"><Relationship Id="rId3" Type="http://schemas.openxmlformats.org/officeDocument/2006/relationships/hyperlink" Target="https://www.grayscaleimage.com/"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ieeexplore.ieee.org/document/9029001"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arxiv.org/ftp/arxiv/papers/1604/1604.02878.pdf"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hyperlink" Target="https://towardsdatascience.com/face-detection-neural-network-structure-257b8f6f85d1" TargetMode="External"/><Relationship Id="rId4" Type="http://schemas.openxmlformats.org/officeDocument/2006/relationships/image" Target="../media/image26.png"/></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hyperlink" Target="https://arxiv.org/ftp/arxiv/papers/1604/1604.02878.pdf"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6.xml"/><Relationship Id="rId1" Type="http://schemas.openxmlformats.org/officeDocument/2006/relationships/slideLayout" Target="../slideLayouts/slideLayout4.xml"/><Relationship Id="rId5" Type="http://schemas.openxmlformats.org/officeDocument/2006/relationships/hyperlink" Target="https://towardsdatascience.com/face-detection-neural-network-structure-257b8f6f85d1" TargetMode="External"/><Relationship Id="rId4" Type="http://schemas.openxmlformats.org/officeDocument/2006/relationships/image" Target="../media/image29.png"/></Relationships>
</file>

<file path=ppt/slides/_rels/slide57.xml.rels><?xml version="1.0" encoding="UTF-8" standalone="yes"?>
<Relationships xmlns="http://schemas.openxmlformats.org/package/2006/relationships"><Relationship Id="rId3" Type="http://schemas.openxmlformats.org/officeDocument/2006/relationships/hyperlink" Target="https://arxiv.org/ftp/arxiv/papers/1604/1604.02878.pdf"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hyperlink" Target="https://towardsdatascience.com/face-detection-neural-network-structure-257b8f6f85d1" TargetMode="External"/><Relationship Id="rId4" Type="http://schemas.openxmlformats.org/officeDocument/2006/relationships/image" Target="../media/image32.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hyperlink" Target="https://iopscience.iop.org/article/10.1088/1742-6596/1518/1/012066/pdf"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hyperlink" Target="https://iopscience.iop.org/article/10.1088/1742-6596/1518/1/012066/pdf"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hyperlink" Target="https://iopscience.iop.org/article/10.1088/1742-6596/1518/1/012066/pdf"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hyperlink" Target="https://iopscience.iop.org/article/10.1088/1742-6596/1518/1/012066/pdf"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
          <p:cNvSpPr txBox="1">
            <a:spLocks noGrp="1"/>
          </p:cNvSpPr>
          <p:nvPr>
            <p:ph type="ctrTitle"/>
          </p:nvPr>
        </p:nvSpPr>
        <p:spPr>
          <a:xfrm>
            <a:off x="2209800" y="1863350"/>
            <a:ext cx="7848600" cy="14907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Clr>
                <a:schemeClr val="dk1"/>
              </a:buClr>
              <a:buSzPts val="2800"/>
              <a:buFont typeface="Arial"/>
              <a:buNone/>
            </a:pPr>
            <a:endParaRPr sz="2800" b="1" dirty="0">
              <a:solidFill>
                <a:schemeClr val="dk1"/>
              </a:solidFill>
            </a:endParaRPr>
          </a:p>
          <a:p>
            <a:pPr marL="0" lvl="0" indent="0" algn="ctr" rtl="0">
              <a:lnSpc>
                <a:spcPct val="100000"/>
              </a:lnSpc>
              <a:spcBef>
                <a:spcPts val="0"/>
              </a:spcBef>
              <a:spcAft>
                <a:spcPts val="0"/>
              </a:spcAft>
              <a:buClr>
                <a:schemeClr val="dk1"/>
              </a:buClr>
              <a:buSzPts val="2800"/>
              <a:buFont typeface="Arial"/>
              <a:buNone/>
            </a:pPr>
            <a:endParaRPr sz="2800" b="1" dirty="0">
              <a:solidFill>
                <a:schemeClr val="dk1"/>
              </a:solidFill>
            </a:endParaRPr>
          </a:p>
          <a:p>
            <a:pPr marL="0" lvl="0" indent="0" algn="ctr" rtl="0">
              <a:lnSpc>
                <a:spcPct val="100000"/>
              </a:lnSpc>
              <a:spcBef>
                <a:spcPts val="0"/>
              </a:spcBef>
              <a:spcAft>
                <a:spcPts val="0"/>
              </a:spcAft>
              <a:buClr>
                <a:schemeClr val="dk1"/>
              </a:buClr>
              <a:buSzPts val="2800"/>
              <a:buFont typeface="Arial"/>
              <a:buNone/>
            </a:pPr>
            <a:r>
              <a:rPr lang="en-US" sz="2800" b="1" dirty="0">
                <a:solidFill>
                  <a:schemeClr val="dk1"/>
                </a:solidFill>
              </a:rPr>
              <a:t>FINAL YEAR PROJECT</a:t>
            </a:r>
            <a:br>
              <a:rPr lang="en-US" sz="2800" b="1" dirty="0">
                <a:solidFill>
                  <a:schemeClr val="dk1"/>
                </a:solidFill>
              </a:rPr>
            </a:br>
            <a:r>
              <a:rPr lang="en-US" sz="2800" b="1" dirty="0">
                <a:solidFill>
                  <a:schemeClr val="dk1"/>
                </a:solidFill>
              </a:rPr>
              <a:t>ON</a:t>
            </a:r>
            <a:r>
              <a:rPr lang="en-US" sz="3200" dirty="0">
                <a:solidFill>
                  <a:schemeClr val="dk1"/>
                </a:solidFill>
              </a:rPr>
              <a:t/>
            </a:r>
            <a:br>
              <a:rPr lang="en-US" sz="3200" dirty="0">
                <a:solidFill>
                  <a:schemeClr val="dk1"/>
                </a:solidFill>
              </a:rPr>
            </a:br>
            <a:r>
              <a:rPr lang="en-US" sz="3000" dirty="0">
                <a:solidFill>
                  <a:schemeClr val="dk1"/>
                </a:solidFill>
              </a:rPr>
              <a:t>REAL-TIME FACIAL RECOGNITION FOR AUTOMATED ATTENDANCE APPLICATION</a:t>
            </a:r>
            <a:endParaRPr sz="3000" dirty="0"/>
          </a:p>
        </p:txBody>
      </p:sp>
      <p:sp>
        <p:nvSpPr>
          <p:cNvPr id="95" name="Google Shape;95;p1"/>
          <p:cNvSpPr txBox="1">
            <a:spLocks noGrp="1"/>
          </p:cNvSpPr>
          <p:nvPr>
            <p:ph type="subTitle" idx="1"/>
          </p:nvPr>
        </p:nvSpPr>
        <p:spPr>
          <a:xfrm>
            <a:off x="750793" y="3578651"/>
            <a:ext cx="3938831" cy="1490781"/>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040"/>
              <a:buNone/>
            </a:pPr>
            <a:r>
              <a:rPr lang="en-US" b="1">
                <a:solidFill>
                  <a:schemeClr val="dk1"/>
                </a:solidFill>
              </a:rPr>
              <a:t>Project Guide: </a:t>
            </a:r>
            <a:endParaRPr b="1">
              <a:solidFill>
                <a:schemeClr val="dk1"/>
              </a:solidFill>
            </a:endParaRPr>
          </a:p>
          <a:p>
            <a:pPr marL="0" lvl="0" indent="0" algn="l" rtl="0">
              <a:lnSpc>
                <a:spcPct val="100000"/>
              </a:lnSpc>
              <a:spcBef>
                <a:spcPts val="0"/>
              </a:spcBef>
              <a:spcAft>
                <a:spcPts val="0"/>
              </a:spcAft>
              <a:buSzPts val="2040"/>
              <a:buNone/>
            </a:pPr>
            <a:r>
              <a:rPr lang="en-US" sz="2300">
                <a:solidFill>
                  <a:schemeClr val="dk1"/>
                </a:solidFill>
              </a:rPr>
              <a:t>Mr. Ajay Parashar </a:t>
            </a:r>
            <a:endParaRPr sz="2300"/>
          </a:p>
          <a:p>
            <a:pPr marL="0" lvl="0" indent="0" algn="l" rtl="0">
              <a:lnSpc>
                <a:spcPct val="100000"/>
              </a:lnSpc>
              <a:spcBef>
                <a:spcPts val="400"/>
              </a:spcBef>
              <a:spcAft>
                <a:spcPts val="0"/>
              </a:spcAft>
              <a:buSzPts val="1700"/>
              <a:buNone/>
            </a:pPr>
            <a:endParaRPr sz="2000">
              <a:solidFill>
                <a:schemeClr val="dk1"/>
              </a:solidFill>
            </a:endParaRPr>
          </a:p>
          <a:p>
            <a:pPr marL="0" lvl="0" indent="0" algn="l" rtl="0">
              <a:lnSpc>
                <a:spcPct val="100000"/>
              </a:lnSpc>
              <a:spcBef>
                <a:spcPts val="480"/>
              </a:spcBef>
              <a:spcAft>
                <a:spcPts val="0"/>
              </a:spcAft>
              <a:buSzPts val="2040"/>
              <a:buNone/>
            </a:pPr>
            <a:endParaRPr>
              <a:solidFill>
                <a:schemeClr val="dk1"/>
              </a:solidFill>
            </a:endParaRPr>
          </a:p>
        </p:txBody>
      </p:sp>
      <p:sp>
        <p:nvSpPr>
          <p:cNvPr id="96" name="Google Shape;96;p1"/>
          <p:cNvSpPr txBox="1"/>
          <p:nvPr/>
        </p:nvSpPr>
        <p:spPr>
          <a:xfrm>
            <a:off x="1385550" y="371226"/>
            <a:ext cx="9497100" cy="831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800000"/>
                </a:solidFill>
                <a:latin typeface="Arial"/>
                <a:ea typeface="Arial"/>
                <a:cs typeface="Arial"/>
                <a:sym typeface="Arial"/>
              </a:rPr>
              <a:t>Hindustan College of Science and Technology, Farah, Mathura</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800000"/>
                </a:solidFill>
                <a:latin typeface="Arial"/>
                <a:ea typeface="Arial"/>
                <a:cs typeface="Arial"/>
                <a:sym typeface="Arial"/>
              </a:rPr>
              <a:t>Department of Information Technology</a:t>
            </a:r>
            <a:endParaRPr sz="2400" b="1" i="0" u="none" strike="noStrike" cap="none" dirty="0">
              <a:solidFill>
                <a:srgbClr val="800000"/>
              </a:solidFill>
              <a:latin typeface="Arial"/>
              <a:ea typeface="Arial"/>
              <a:cs typeface="Arial"/>
              <a:sym typeface="Arial"/>
            </a:endParaRPr>
          </a:p>
        </p:txBody>
      </p:sp>
      <p:sp>
        <p:nvSpPr>
          <p:cNvPr id="97" name="Google Shape;97;p1"/>
          <p:cNvSpPr txBox="1"/>
          <p:nvPr/>
        </p:nvSpPr>
        <p:spPr>
          <a:xfrm>
            <a:off x="7700084" y="3578651"/>
            <a:ext cx="4491916" cy="298588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accent1"/>
              </a:buClr>
              <a:buSzPts val="2040"/>
              <a:buFont typeface="Arial"/>
              <a:buNone/>
            </a:pPr>
            <a:r>
              <a:rPr lang="en-US" sz="2400" b="1" i="0" u="none" strike="noStrike" cap="none" dirty="0">
                <a:solidFill>
                  <a:schemeClr val="dk1"/>
                </a:solidFill>
              </a:rPr>
              <a:t>Group Members: </a:t>
            </a:r>
            <a:endParaRPr lang="en-US" sz="2400" b="1" i="0" u="none" strike="noStrike" cap="none" dirty="0" smtClean="0">
              <a:solidFill>
                <a:schemeClr val="dk1"/>
              </a:solidFill>
            </a:endParaRPr>
          </a:p>
          <a:p>
            <a:pPr>
              <a:buClr>
                <a:schemeClr val="accent1"/>
              </a:buClr>
              <a:buSzPts val="2040"/>
            </a:pPr>
            <a:r>
              <a:rPr lang="en-US" sz="1900" dirty="0" err="1">
                <a:solidFill>
                  <a:schemeClr val="dk1"/>
                </a:solidFill>
              </a:rPr>
              <a:t>Prateek</a:t>
            </a:r>
            <a:r>
              <a:rPr lang="en-US" sz="1900" dirty="0">
                <a:solidFill>
                  <a:schemeClr val="dk1"/>
                </a:solidFill>
              </a:rPr>
              <a:t> </a:t>
            </a:r>
            <a:r>
              <a:rPr lang="en-US" sz="1900" dirty="0" err="1">
                <a:solidFill>
                  <a:schemeClr val="dk1"/>
                </a:solidFill>
              </a:rPr>
              <a:t>Mudgal</a:t>
            </a:r>
            <a:r>
              <a:rPr lang="en-US" sz="1900" dirty="0">
                <a:solidFill>
                  <a:schemeClr val="dk1"/>
                </a:solidFill>
              </a:rPr>
              <a:t> (2200640139003</a:t>
            </a:r>
            <a:r>
              <a:rPr lang="en-US" sz="1900" dirty="0" smtClean="0">
                <a:solidFill>
                  <a:schemeClr val="dk1"/>
                </a:solidFill>
              </a:rPr>
              <a:t>)</a:t>
            </a:r>
            <a:endParaRPr sz="2400" b="1" i="0" u="none" strike="noStrike" cap="none" dirty="0">
              <a:solidFill>
                <a:schemeClr val="dk1"/>
              </a:solidFill>
            </a:endParaRPr>
          </a:p>
          <a:p>
            <a:pPr marL="0" marR="0" lvl="0" indent="0" algn="l" rtl="0">
              <a:lnSpc>
                <a:spcPct val="100000"/>
              </a:lnSpc>
              <a:spcBef>
                <a:spcPts val="0"/>
              </a:spcBef>
              <a:spcAft>
                <a:spcPts val="0"/>
              </a:spcAft>
              <a:buClr>
                <a:schemeClr val="accent1"/>
              </a:buClr>
              <a:buSzPts val="2040"/>
              <a:buFont typeface="Arial"/>
              <a:buNone/>
            </a:pPr>
            <a:r>
              <a:rPr lang="en-US" sz="1900" i="0" u="none" strike="noStrike" cap="none" dirty="0" err="1">
                <a:solidFill>
                  <a:schemeClr val="dk1"/>
                </a:solidFill>
              </a:rPr>
              <a:t>Priyanshi</a:t>
            </a:r>
            <a:r>
              <a:rPr lang="en-US" sz="1900" i="0" u="none" strike="noStrike" cap="none" dirty="0">
                <a:solidFill>
                  <a:schemeClr val="dk1"/>
                </a:solidFill>
              </a:rPr>
              <a:t> Chaudhary (2200640139004)</a:t>
            </a:r>
            <a:endParaRPr sz="1900" i="0" u="none" strike="noStrike" cap="none" dirty="0">
              <a:solidFill>
                <a:schemeClr val="dk1"/>
              </a:solidFill>
            </a:endParaRPr>
          </a:p>
          <a:p>
            <a:pPr marL="0" marR="0" lvl="0" indent="0" algn="l" rtl="0">
              <a:lnSpc>
                <a:spcPct val="100000"/>
              </a:lnSpc>
              <a:spcBef>
                <a:spcPts val="0"/>
              </a:spcBef>
              <a:spcAft>
                <a:spcPts val="0"/>
              </a:spcAft>
              <a:buClr>
                <a:schemeClr val="accent1"/>
              </a:buClr>
              <a:buSzPts val="2040"/>
              <a:buFont typeface="Arial"/>
              <a:buNone/>
            </a:pPr>
            <a:r>
              <a:rPr lang="en-US" sz="1900" i="0" u="none" strike="noStrike" cap="none" dirty="0" err="1" smtClean="0">
                <a:solidFill>
                  <a:schemeClr val="dk1"/>
                </a:solidFill>
              </a:rPr>
              <a:t>Shivam</a:t>
            </a:r>
            <a:r>
              <a:rPr lang="en-US" sz="1900" i="0" u="none" strike="noStrike" cap="none" dirty="0" smtClean="0">
                <a:solidFill>
                  <a:schemeClr val="dk1"/>
                </a:solidFill>
              </a:rPr>
              <a:t> </a:t>
            </a:r>
            <a:r>
              <a:rPr lang="en-US" sz="1900" i="0" u="none" strike="noStrike" cap="none" dirty="0" err="1">
                <a:solidFill>
                  <a:schemeClr val="dk1"/>
                </a:solidFill>
              </a:rPr>
              <a:t>Sorot</a:t>
            </a:r>
            <a:r>
              <a:rPr lang="en-US" sz="1900" i="0" u="none" strike="noStrike" cap="none" dirty="0">
                <a:solidFill>
                  <a:schemeClr val="dk1"/>
                </a:solidFill>
              </a:rPr>
              <a:t> </a:t>
            </a:r>
            <a:r>
              <a:rPr lang="en-US" sz="1900" dirty="0">
                <a:solidFill>
                  <a:schemeClr val="dk1"/>
                </a:solidFill>
              </a:rPr>
              <a:t>(2200640139005)</a:t>
            </a:r>
            <a:endParaRPr sz="1900" i="0" u="none" strike="noStrike" cap="none" dirty="0">
              <a:solidFill>
                <a:schemeClr val="dk1"/>
              </a:solidFill>
            </a:endParaRPr>
          </a:p>
        </p:txBody>
      </p:sp>
      <p:sp>
        <p:nvSpPr>
          <p:cNvPr id="98" name="Google Shape;98;p1"/>
          <p:cNvSpPr txBox="1"/>
          <p:nvPr/>
        </p:nvSpPr>
        <p:spPr>
          <a:xfrm>
            <a:off x="746075" y="5069421"/>
            <a:ext cx="2756100" cy="14118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accent1"/>
              </a:buClr>
              <a:buSzPts val="2040"/>
              <a:buFont typeface="Arial"/>
              <a:buNone/>
            </a:pPr>
            <a:r>
              <a:rPr lang="en-US" sz="2400" b="1" i="0" u="none" strike="noStrike" cap="none">
                <a:solidFill>
                  <a:schemeClr val="dk1"/>
                </a:solidFill>
                <a:latin typeface="Arial"/>
                <a:ea typeface="Arial"/>
                <a:cs typeface="Arial"/>
                <a:sym typeface="Arial"/>
              </a:rPr>
              <a:t>Group ID: </a:t>
            </a:r>
            <a:endParaRPr sz="2400" b="1">
              <a:solidFill>
                <a:schemeClr val="dk1"/>
              </a:solidFill>
            </a:endParaRPr>
          </a:p>
          <a:p>
            <a:pPr marL="0" marR="0" lvl="0" indent="0" algn="l" rtl="0">
              <a:lnSpc>
                <a:spcPct val="100000"/>
              </a:lnSpc>
              <a:spcBef>
                <a:spcPts val="0"/>
              </a:spcBef>
              <a:spcAft>
                <a:spcPts val="0"/>
              </a:spcAft>
              <a:buClr>
                <a:schemeClr val="accent1"/>
              </a:buClr>
              <a:buSzPts val="2040"/>
              <a:buFont typeface="Arial"/>
              <a:buNone/>
            </a:pPr>
            <a:r>
              <a:rPr lang="en-US" sz="1982">
                <a:solidFill>
                  <a:schemeClr val="dk1"/>
                </a:solidFill>
              </a:rPr>
              <a:t>HCST/IT/2024/12</a:t>
            </a:r>
            <a:endParaRPr sz="1982">
              <a:solidFill>
                <a:schemeClr val="dk1"/>
              </a:solidFill>
            </a:endParaRPr>
          </a:p>
          <a:p>
            <a:pPr marL="0" marR="0" lvl="0" indent="0" algn="l" rtl="0">
              <a:lnSpc>
                <a:spcPct val="100000"/>
              </a:lnSpc>
              <a:spcBef>
                <a:spcPts val="0"/>
              </a:spcBef>
              <a:spcAft>
                <a:spcPts val="0"/>
              </a:spcAft>
              <a:buClr>
                <a:schemeClr val="accent1"/>
              </a:buClr>
              <a:buSzPts val="2040"/>
              <a:buFont typeface="Arial"/>
              <a:buNone/>
            </a:pPr>
            <a:endParaRPr sz="2400" b="1">
              <a:solidFill>
                <a:schemeClr val="dk1"/>
              </a:solidFill>
            </a:endParaRPr>
          </a:p>
          <a:p>
            <a:pPr marL="0" marR="0" lvl="0" indent="0" algn="l" rtl="0">
              <a:lnSpc>
                <a:spcPct val="100000"/>
              </a:lnSpc>
              <a:spcBef>
                <a:spcPts val="0"/>
              </a:spcBef>
              <a:spcAft>
                <a:spcPts val="0"/>
              </a:spcAft>
              <a:buClr>
                <a:schemeClr val="accent1"/>
              </a:buClr>
              <a:buSzPts val="2040"/>
              <a:buFont typeface="Arial"/>
              <a:buNone/>
            </a:pPr>
            <a:endParaRPr sz="2400" b="1" i="0" u="none" strike="noStrike" cap="none">
              <a:solidFill>
                <a:schemeClr val="dk1"/>
              </a:solidFill>
              <a:latin typeface="Arial"/>
              <a:ea typeface="Arial"/>
              <a:cs typeface="Arial"/>
              <a:sym typeface="Arial"/>
            </a:endParaRPr>
          </a:p>
        </p:txBody>
      </p:sp>
      <p:pic>
        <p:nvPicPr>
          <p:cNvPr id="99" name="Google Shape;99;p1"/>
          <p:cNvPicPr preferRelativeResize="0"/>
          <p:nvPr/>
        </p:nvPicPr>
        <p:blipFill rotWithShape="1">
          <a:blip r:embed="rId3">
            <a:alphaModFix/>
          </a:blip>
          <a:srcRect/>
          <a:stretch/>
        </p:blipFill>
        <p:spPr>
          <a:xfrm>
            <a:off x="5102289" y="3587979"/>
            <a:ext cx="1987421" cy="1916690"/>
          </a:xfrm>
          <a:prstGeom prst="rect">
            <a:avLst/>
          </a:prstGeom>
          <a:noFill/>
          <a:ln>
            <a:noFill/>
          </a:ln>
        </p:spPr>
      </p:pic>
      <p:sp>
        <p:nvSpPr>
          <p:cNvPr id="100" name="Google Shape;100;p1"/>
          <p:cNvSpPr txBox="1">
            <a:spLocks noGrp="1"/>
          </p:cNvSpPr>
          <p:nvPr>
            <p:ph type="dt" idx="10"/>
          </p:nvPr>
        </p:nvSpPr>
        <p:spPr>
          <a:xfrm>
            <a:off x="1045699" y="18288"/>
            <a:ext cx="3860800" cy="32918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Saturday, Nov 30, 2024</a:t>
            </a:r>
            <a:endParaRPr/>
          </a:p>
        </p:txBody>
      </p:sp>
      <p:sp>
        <p:nvSpPr>
          <p:cNvPr id="101" name="Google Shape;101;p1"/>
          <p:cNvSpPr txBox="1">
            <a:spLocks noGrp="1"/>
          </p:cNvSpPr>
          <p:nvPr>
            <p:ph type="ftr" idx="1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IT@HCST</a:t>
            </a:r>
            <a:endParaRPr/>
          </a:p>
        </p:txBody>
      </p:sp>
      <p:sp>
        <p:nvSpPr>
          <p:cNvPr id="102" name="Google Shape;102;p1"/>
          <p:cNvSpPr txBox="1">
            <a:spLocks noGrp="1"/>
          </p:cNvSpPr>
          <p:nvPr>
            <p:ph type="sldNum" idx="12"/>
          </p:nvPr>
        </p:nvSpPr>
        <p:spPr>
          <a:xfrm>
            <a:off x="10160000" y="18288"/>
            <a:ext cx="1422400" cy="32918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g31762208f1b_0_35"/>
          <p:cNvSpPr txBox="1">
            <a:spLocks noGrp="1"/>
          </p:cNvSpPr>
          <p:nvPr>
            <p:ph type="title"/>
          </p:nvPr>
        </p:nvSpPr>
        <p:spPr>
          <a:xfrm>
            <a:off x="609600" y="533400"/>
            <a:ext cx="10972800" cy="9906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a:solidFill>
                  <a:schemeClr val="dk1"/>
                </a:solidFill>
              </a:rPr>
              <a:t>Cost Estimation</a:t>
            </a:r>
            <a:endParaRPr b="1">
              <a:solidFill>
                <a:schemeClr val="dk1"/>
              </a:solidFill>
            </a:endParaRPr>
          </a:p>
        </p:txBody>
      </p:sp>
      <p:sp>
        <p:nvSpPr>
          <p:cNvPr id="177" name="Google Shape;177;g31762208f1b_0_35"/>
          <p:cNvSpPr txBox="1">
            <a:spLocks noGrp="1"/>
          </p:cNvSpPr>
          <p:nvPr>
            <p:ph type="body" idx="1"/>
          </p:nvPr>
        </p:nvSpPr>
        <p:spPr>
          <a:xfrm>
            <a:off x="609600" y="1673352"/>
            <a:ext cx="5384700" cy="4718400"/>
          </a:xfrm>
          <a:prstGeom prst="rect">
            <a:avLst/>
          </a:prstGeom>
        </p:spPr>
        <p:txBody>
          <a:bodyPr spcFirstLastPara="1" wrap="square" lIns="91425" tIns="45700" rIns="91425" bIns="45700" anchor="t" anchorCtr="0">
            <a:noAutofit/>
          </a:bodyPr>
          <a:lstStyle/>
          <a:p>
            <a:pPr marL="0" lvl="0" indent="0" algn="l" rtl="0">
              <a:lnSpc>
                <a:spcPct val="95000"/>
              </a:lnSpc>
              <a:spcBef>
                <a:spcPts val="1200"/>
              </a:spcBef>
              <a:spcAft>
                <a:spcPts val="0"/>
              </a:spcAft>
              <a:buSzPts val="440"/>
              <a:buNone/>
            </a:pPr>
            <a:r>
              <a:rPr lang="en-US" sz="1260" b="1" u="sng"/>
              <a:t>Hardware</a:t>
            </a:r>
            <a:endParaRPr sz="1260" b="1" u="sng"/>
          </a:p>
          <a:p>
            <a:pPr marL="457200" lvl="0" indent="-308610" algn="l" rtl="0">
              <a:lnSpc>
                <a:spcPct val="95000"/>
              </a:lnSpc>
              <a:spcBef>
                <a:spcPts val="1200"/>
              </a:spcBef>
              <a:spcAft>
                <a:spcPts val="0"/>
              </a:spcAft>
              <a:buClr>
                <a:schemeClr val="dk1"/>
              </a:buClr>
              <a:buSzPts val="1260"/>
              <a:buChar char="●"/>
            </a:pPr>
            <a:r>
              <a:rPr lang="en-US" sz="1260" b="1"/>
              <a:t>Computers (PCs):</a:t>
            </a:r>
            <a:endParaRPr sz="1260" b="1"/>
          </a:p>
          <a:p>
            <a:pPr marL="914400" lvl="1" indent="-308610" algn="l" rtl="0">
              <a:lnSpc>
                <a:spcPct val="95000"/>
              </a:lnSpc>
              <a:spcBef>
                <a:spcPts val="0"/>
              </a:spcBef>
              <a:spcAft>
                <a:spcPts val="0"/>
              </a:spcAft>
              <a:buClr>
                <a:schemeClr val="dk1"/>
              </a:buClr>
              <a:buSzPts val="1260"/>
              <a:buChar char="○"/>
            </a:pPr>
            <a:r>
              <a:rPr lang="en-US" sz="1260" b="1"/>
              <a:t>Requirement:</a:t>
            </a:r>
            <a:r>
              <a:rPr lang="en-US" sz="1260"/>
              <a:t> 3 units for development, testing, and deployment.</a:t>
            </a:r>
            <a:endParaRPr sz="1260"/>
          </a:p>
          <a:p>
            <a:pPr marL="914400" lvl="1" indent="-308610" algn="l" rtl="0">
              <a:lnSpc>
                <a:spcPct val="95000"/>
              </a:lnSpc>
              <a:spcBef>
                <a:spcPts val="0"/>
              </a:spcBef>
              <a:spcAft>
                <a:spcPts val="0"/>
              </a:spcAft>
              <a:buClr>
                <a:schemeClr val="dk1"/>
              </a:buClr>
              <a:buSzPts val="1260"/>
              <a:buChar char="○"/>
            </a:pPr>
            <a:r>
              <a:rPr lang="en-US" sz="1260" b="1"/>
              <a:t>Specification:</a:t>
            </a:r>
            <a:r>
              <a:rPr lang="en-US" sz="1260"/>
              <a:t> Each with Intel i5/Ryzen 5 processor, 8GB RAM, 256GB SSD.</a:t>
            </a:r>
            <a:endParaRPr sz="1260"/>
          </a:p>
          <a:p>
            <a:pPr marL="914400" lvl="1" indent="-308610" algn="l" rtl="0">
              <a:lnSpc>
                <a:spcPct val="95000"/>
              </a:lnSpc>
              <a:spcBef>
                <a:spcPts val="0"/>
              </a:spcBef>
              <a:spcAft>
                <a:spcPts val="0"/>
              </a:spcAft>
              <a:buClr>
                <a:schemeClr val="dk1"/>
              </a:buClr>
              <a:buSzPts val="1260"/>
              <a:buChar char="○"/>
            </a:pPr>
            <a:r>
              <a:rPr lang="en-US" sz="1260" b="1"/>
              <a:t>Cost per Unit:</a:t>
            </a:r>
            <a:r>
              <a:rPr lang="en-US" sz="1260"/>
              <a:t> Approximately ₹50,000.</a:t>
            </a:r>
            <a:endParaRPr sz="1260"/>
          </a:p>
          <a:p>
            <a:pPr marL="914400" lvl="1" indent="-308610" algn="l" rtl="0">
              <a:lnSpc>
                <a:spcPct val="95000"/>
              </a:lnSpc>
              <a:spcBef>
                <a:spcPts val="0"/>
              </a:spcBef>
              <a:spcAft>
                <a:spcPts val="0"/>
              </a:spcAft>
              <a:buClr>
                <a:schemeClr val="dk1"/>
              </a:buClr>
              <a:buSzPts val="1260"/>
              <a:buChar char="○"/>
            </a:pPr>
            <a:r>
              <a:rPr lang="en-US" sz="1260" b="1"/>
              <a:t>Total Cost:</a:t>
            </a:r>
            <a:r>
              <a:rPr lang="en-US" sz="1260"/>
              <a:t> ₹50,000 x 3 = ₹1,50,000.</a:t>
            </a:r>
            <a:endParaRPr sz="1260"/>
          </a:p>
          <a:p>
            <a:pPr marL="457200" lvl="0" indent="-308610" algn="l" rtl="0">
              <a:lnSpc>
                <a:spcPct val="95000"/>
              </a:lnSpc>
              <a:spcBef>
                <a:spcPts val="0"/>
              </a:spcBef>
              <a:spcAft>
                <a:spcPts val="0"/>
              </a:spcAft>
              <a:buClr>
                <a:schemeClr val="dk1"/>
              </a:buClr>
              <a:buSzPts val="1260"/>
              <a:buChar char="●"/>
            </a:pPr>
            <a:r>
              <a:rPr lang="en-US" sz="1260" b="1"/>
              <a:t>High-Definition Webcams:</a:t>
            </a:r>
            <a:endParaRPr sz="1260" b="1"/>
          </a:p>
          <a:p>
            <a:pPr marL="914400" lvl="1" indent="-308610" algn="l" rtl="0">
              <a:lnSpc>
                <a:spcPct val="95000"/>
              </a:lnSpc>
              <a:spcBef>
                <a:spcPts val="0"/>
              </a:spcBef>
              <a:spcAft>
                <a:spcPts val="0"/>
              </a:spcAft>
              <a:buClr>
                <a:schemeClr val="dk1"/>
              </a:buClr>
              <a:buSzPts val="1260"/>
              <a:buChar char="○"/>
            </a:pPr>
            <a:r>
              <a:rPr lang="en-US" sz="1260" b="1"/>
              <a:t>Requirement:</a:t>
            </a:r>
            <a:r>
              <a:rPr lang="en-US" sz="1260"/>
              <a:t> 3 units for capturing facial data.</a:t>
            </a:r>
            <a:endParaRPr sz="1260"/>
          </a:p>
          <a:p>
            <a:pPr marL="914400" lvl="1" indent="-308610" algn="l" rtl="0">
              <a:lnSpc>
                <a:spcPct val="95000"/>
              </a:lnSpc>
              <a:spcBef>
                <a:spcPts val="0"/>
              </a:spcBef>
              <a:spcAft>
                <a:spcPts val="0"/>
              </a:spcAft>
              <a:buClr>
                <a:schemeClr val="dk1"/>
              </a:buClr>
              <a:buSzPts val="1260"/>
              <a:buChar char="○"/>
            </a:pPr>
            <a:r>
              <a:rPr lang="en-US" sz="1260" b="1">
                <a:solidFill>
                  <a:srgbClr val="0F1111"/>
                </a:solidFill>
                <a:highlight>
                  <a:srgbClr val="FFFFFF"/>
                </a:highlight>
              </a:rPr>
              <a:t>Brand: </a:t>
            </a:r>
            <a:r>
              <a:rPr lang="en-US" sz="1260">
                <a:solidFill>
                  <a:srgbClr val="0F1111"/>
                </a:solidFill>
                <a:highlight>
                  <a:srgbClr val="FFFFFF"/>
                </a:highlight>
              </a:rPr>
              <a:t>CP PLUS</a:t>
            </a:r>
            <a:endParaRPr sz="1260">
              <a:solidFill>
                <a:srgbClr val="0F1111"/>
              </a:solidFill>
              <a:highlight>
                <a:srgbClr val="FFFFFF"/>
              </a:highlight>
            </a:endParaRPr>
          </a:p>
          <a:p>
            <a:pPr marL="914400" lvl="1" indent="-308610" algn="l" rtl="0">
              <a:lnSpc>
                <a:spcPct val="95000"/>
              </a:lnSpc>
              <a:spcBef>
                <a:spcPts val="0"/>
              </a:spcBef>
              <a:spcAft>
                <a:spcPts val="0"/>
              </a:spcAft>
              <a:buClr>
                <a:schemeClr val="dk1"/>
              </a:buClr>
              <a:buSzPts val="1260"/>
              <a:buChar char="○"/>
            </a:pPr>
            <a:r>
              <a:rPr lang="en-US" sz="1260" b="1">
                <a:solidFill>
                  <a:srgbClr val="0F1111"/>
                </a:solidFill>
                <a:highlight>
                  <a:srgbClr val="FFFFFF"/>
                </a:highlight>
              </a:rPr>
              <a:t>Model Name: </a:t>
            </a:r>
            <a:r>
              <a:rPr lang="en-US" sz="1260">
                <a:solidFill>
                  <a:srgbClr val="0F1111"/>
                </a:solidFill>
                <a:highlight>
                  <a:srgbClr val="FFFFFF"/>
                </a:highlight>
              </a:rPr>
              <a:t>CP</a:t>
            </a:r>
            <a:endParaRPr sz="1260">
              <a:solidFill>
                <a:srgbClr val="0F1111"/>
              </a:solidFill>
              <a:highlight>
                <a:srgbClr val="FFFFFF"/>
              </a:highlight>
            </a:endParaRPr>
          </a:p>
          <a:p>
            <a:pPr marL="914400" lvl="1" indent="-308610" algn="l" rtl="0">
              <a:lnSpc>
                <a:spcPct val="95000"/>
              </a:lnSpc>
              <a:spcBef>
                <a:spcPts val="0"/>
              </a:spcBef>
              <a:spcAft>
                <a:spcPts val="0"/>
              </a:spcAft>
              <a:buClr>
                <a:schemeClr val="dk1"/>
              </a:buClr>
              <a:buSzPts val="1260"/>
              <a:buChar char="○"/>
            </a:pPr>
            <a:r>
              <a:rPr lang="en-US" sz="1260" b="1">
                <a:solidFill>
                  <a:srgbClr val="0F1111"/>
                </a:solidFill>
                <a:highlight>
                  <a:srgbClr val="FFFFFF"/>
                </a:highlight>
              </a:rPr>
              <a:t>Connectivity Technology: </a:t>
            </a:r>
            <a:r>
              <a:rPr lang="en-US" sz="1260">
                <a:solidFill>
                  <a:srgbClr val="0F1111"/>
                </a:solidFill>
                <a:highlight>
                  <a:srgbClr val="FFFFFF"/>
                </a:highlight>
              </a:rPr>
              <a:t>Wireless</a:t>
            </a:r>
            <a:endParaRPr sz="1260">
              <a:solidFill>
                <a:srgbClr val="0F1111"/>
              </a:solidFill>
              <a:highlight>
                <a:srgbClr val="FFFFFF"/>
              </a:highlight>
            </a:endParaRPr>
          </a:p>
          <a:p>
            <a:pPr marL="914400" lvl="1" indent="-308610" algn="l" rtl="0">
              <a:lnSpc>
                <a:spcPct val="95000"/>
              </a:lnSpc>
              <a:spcBef>
                <a:spcPts val="0"/>
              </a:spcBef>
              <a:spcAft>
                <a:spcPts val="0"/>
              </a:spcAft>
              <a:buClr>
                <a:schemeClr val="dk1"/>
              </a:buClr>
              <a:buSzPts val="1260"/>
              <a:buChar char="○"/>
            </a:pPr>
            <a:r>
              <a:rPr lang="en-US" sz="1260" b="1">
                <a:solidFill>
                  <a:srgbClr val="0F1111"/>
                </a:solidFill>
                <a:highlight>
                  <a:srgbClr val="FFFFFF"/>
                </a:highlight>
              </a:rPr>
              <a:t>Special Feature : </a:t>
            </a:r>
            <a:r>
              <a:rPr lang="en-US" sz="1260">
                <a:solidFill>
                  <a:srgbClr val="0F1111"/>
                </a:solidFill>
                <a:highlight>
                  <a:srgbClr val="FFFFFF"/>
                </a:highlight>
              </a:rPr>
              <a:t>HD Resolution, 2 Way Audio, Night Vision, Motion Sensor</a:t>
            </a:r>
            <a:endParaRPr sz="1360">
              <a:solidFill>
                <a:srgbClr val="0F1111"/>
              </a:solidFill>
              <a:highlight>
                <a:srgbClr val="FFFFFF"/>
              </a:highlight>
            </a:endParaRPr>
          </a:p>
          <a:p>
            <a:pPr marL="914400" lvl="1" indent="-308610" algn="l" rtl="0">
              <a:lnSpc>
                <a:spcPct val="95000"/>
              </a:lnSpc>
              <a:spcBef>
                <a:spcPts val="0"/>
              </a:spcBef>
              <a:spcAft>
                <a:spcPts val="0"/>
              </a:spcAft>
              <a:buClr>
                <a:schemeClr val="dk1"/>
              </a:buClr>
              <a:buSzPts val="1260"/>
              <a:buChar char="○"/>
            </a:pPr>
            <a:r>
              <a:rPr lang="en-US" sz="1260" b="1">
                <a:solidFill>
                  <a:srgbClr val="0F1111"/>
                </a:solidFill>
                <a:highlight>
                  <a:srgbClr val="FFFFFF"/>
                </a:highlight>
              </a:rPr>
              <a:t>Indoor/Outdoor Usage: </a:t>
            </a:r>
            <a:r>
              <a:rPr lang="en-US" sz="1260">
                <a:solidFill>
                  <a:srgbClr val="0F1111"/>
                </a:solidFill>
                <a:highlight>
                  <a:srgbClr val="FFFFFF"/>
                </a:highlight>
              </a:rPr>
              <a:t>Indoor</a:t>
            </a:r>
            <a:endParaRPr sz="1260">
              <a:solidFill>
                <a:srgbClr val="0F1111"/>
              </a:solidFill>
              <a:highlight>
                <a:srgbClr val="FFFFFF"/>
              </a:highlight>
            </a:endParaRPr>
          </a:p>
          <a:p>
            <a:pPr marL="914400" lvl="1" indent="-308610" algn="l" rtl="0">
              <a:lnSpc>
                <a:spcPct val="95000"/>
              </a:lnSpc>
              <a:spcBef>
                <a:spcPts val="0"/>
              </a:spcBef>
              <a:spcAft>
                <a:spcPts val="0"/>
              </a:spcAft>
              <a:buClr>
                <a:schemeClr val="dk1"/>
              </a:buClr>
              <a:buSzPts val="1260"/>
              <a:buChar char="○"/>
            </a:pPr>
            <a:r>
              <a:rPr lang="en-US" sz="1260" b="1">
                <a:solidFill>
                  <a:srgbClr val="0F1111"/>
                </a:solidFill>
                <a:highlight>
                  <a:srgbClr val="FFFFFF"/>
                </a:highlight>
              </a:rPr>
              <a:t>Compatible Devices: </a:t>
            </a:r>
            <a:r>
              <a:rPr lang="en-US" sz="1260">
                <a:solidFill>
                  <a:srgbClr val="0F1111"/>
                </a:solidFill>
                <a:highlight>
                  <a:srgbClr val="FFFFFF"/>
                </a:highlight>
              </a:rPr>
              <a:t>PC,</a:t>
            </a:r>
            <a:r>
              <a:rPr lang="en-US" sz="1260" b="1">
                <a:solidFill>
                  <a:srgbClr val="0F1111"/>
                </a:solidFill>
                <a:highlight>
                  <a:srgbClr val="FFFFFF"/>
                </a:highlight>
              </a:rPr>
              <a:t> </a:t>
            </a:r>
            <a:r>
              <a:rPr lang="en-US" sz="1260">
                <a:solidFill>
                  <a:srgbClr val="0F1111"/>
                </a:solidFill>
                <a:highlight>
                  <a:srgbClr val="FFFFFF"/>
                </a:highlight>
              </a:rPr>
              <a:t>Smartphone</a:t>
            </a:r>
            <a:endParaRPr sz="1260">
              <a:solidFill>
                <a:srgbClr val="0F1111"/>
              </a:solidFill>
              <a:highlight>
                <a:srgbClr val="FFFFFF"/>
              </a:highlight>
            </a:endParaRPr>
          </a:p>
          <a:p>
            <a:pPr marL="914400" lvl="1" indent="-308610" algn="l" rtl="0">
              <a:lnSpc>
                <a:spcPct val="95000"/>
              </a:lnSpc>
              <a:spcBef>
                <a:spcPts val="0"/>
              </a:spcBef>
              <a:spcAft>
                <a:spcPts val="0"/>
              </a:spcAft>
              <a:buClr>
                <a:schemeClr val="dk1"/>
              </a:buClr>
              <a:buSzPts val="1260"/>
              <a:buChar char="○"/>
            </a:pPr>
            <a:r>
              <a:rPr lang="en-US" sz="1260" b="1">
                <a:solidFill>
                  <a:srgbClr val="0F1111"/>
                </a:solidFill>
                <a:highlight>
                  <a:srgbClr val="FFFFFF"/>
                </a:highlight>
              </a:rPr>
              <a:t>Connectivity Protocol: </a:t>
            </a:r>
            <a:r>
              <a:rPr lang="en-US" sz="1260">
                <a:solidFill>
                  <a:srgbClr val="0F1111"/>
                </a:solidFill>
                <a:highlight>
                  <a:srgbClr val="FFFFFF"/>
                </a:highlight>
              </a:rPr>
              <a:t>Wi-Fi</a:t>
            </a:r>
            <a:endParaRPr sz="1260">
              <a:solidFill>
                <a:srgbClr val="0F1111"/>
              </a:solidFill>
              <a:highlight>
                <a:srgbClr val="FFFFFF"/>
              </a:highlight>
            </a:endParaRPr>
          </a:p>
          <a:p>
            <a:pPr marL="914400" lvl="1" indent="-308610" algn="l" rtl="0">
              <a:lnSpc>
                <a:spcPct val="95000"/>
              </a:lnSpc>
              <a:spcBef>
                <a:spcPts val="0"/>
              </a:spcBef>
              <a:spcAft>
                <a:spcPts val="0"/>
              </a:spcAft>
              <a:buClr>
                <a:schemeClr val="dk1"/>
              </a:buClr>
              <a:buSzPts val="1260"/>
              <a:buChar char="○"/>
            </a:pPr>
            <a:r>
              <a:rPr lang="en-US" sz="1260" b="1"/>
              <a:t>Cost per Unit:</a:t>
            </a:r>
            <a:r>
              <a:rPr lang="en-US" sz="1260"/>
              <a:t> Approximately ₹1200.</a:t>
            </a:r>
            <a:endParaRPr sz="1260"/>
          </a:p>
          <a:p>
            <a:pPr marL="914400" lvl="1" indent="-308610" algn="l" rtl="0">
              <a:lnSpc>
                <a:spcPct val="95000"/>
              </a:lnSpc>
              <a:spcBef>
                <a:spcPts val="0"/>
              </a:spcBef>
              <a:spcAft>
                <a:spcPts val="0"/>
              </a:spcAft>
              <a:buClr>
                <a:schemeClr val="dk1"/>
              </a:buClr>
              <a:buSzPts val="1260"/>
              <a:buChar char="○"/>
            </a:pPr>
            <a:r>
              <a:rPr lang="en-US" sz="1260" b="1"/>
              <a:t>Total Cost:</a:t>
            </a:r>
            <a:r>
              <a:rPr lang="en-US" sz="1260"/>
              <a:t> ₹1200 x 2 = ₹24,00.</a:t>
            </a:r>
            <a:endParaRPr sz="1260"/>
          </a:p>
          <a:p>
            <a:pPr marL="457200" lvl="0" indent="-308610" algn="l" rtl="0">
              <a:lnSpc>
                <a:spcPct val="95000"/>
              </a:lnSpc>
              <a:spcBef>
                <a:spcPts val="0"/>
              </a:spcBef>
              <a:spcAft>
                <a:spcPts val="0"/>
              </a:spcAft>
              <a:buClr>
                <a:schemeClr val="dk1"/>
              </a:buClr>
              <a:buSzPts val="1260"/>
              <a:buChar char="●"/>
            </a:pPr>
            <a:r>
              <a:rPr lang="en-US" sz="1260" b="1"/>
              <a:t>Networking Equipment:</a:t>
            </a:r>
            <a:endParaRPr sz="1260" b="1"/>
          </a:p>
          <a:p>
            <a:pPr marL="914400" lvl="1" indent="-308610" algn="l" rtl="0">
              <a:lnSpc>
                <a:spcPct val="95000"/>
              </a:lnSpc>
              <a:spcBef>
                <a:spcPts val="0"/>
              </a:spcBef>
              <a:spcAft>
                <a:spcPts val="0"/>
              </a:spcAft>
              <a:buClr>
                <a:schemeClr val="dk1"/>
              </a:buClr>
              <a:buSzPts val="1260"/>
              <a:buChar char="○"/>
            </a:pPr>
            <a:r>
              <a:rPr lang="en-US" sz="1260" b="1"/>
              <a:t>Components:</a:t>
            </a:r>
            <a:r>
              <a:rPr lang="en-US" sz="1260"/>
              <a:t> Routers, switches, and cabling.</a:t>
            </a:r>
            <a:endParaRPr sz="1260"/>
          </a:p>
          <a:p>
            <a:pPr marL="914400" lvl="1" indent="-308610" algn="l" rtl="0">
              <a:lnSpc>
                <a:spcPct val="95000"/>
              </a:lnSpc>
              <a:spcBef>
                <a:spcPts val="0"/>
              </a:spcBef>
              <a:spcAft>
                <a:spcPts val="0"/>
              </a:spcAft>
              <a:buClr>
                <a:schemeClr val="dk1"/>
              </a:buClr>
              <a:buSzPts val="1260"/>
              <a:buChar char="○"/>
            </a:pPr>
            <a:r>
              <a:rPr lang="en-US" sz="1260" b="1"/>
              <a:t>Estimated Cost:</a:t>
            </a:r>
            <a:r>
              <a:rPr lang="en-US" sz="1260"/>
              <a:t> ₹5,000.</a:t>
            </a:r>
            <a:endParaRPr sz="1260" b="1"/>
          </a:p>
          <a:p>
            <a:pPr marL="0" lvl="0" indent="0" algn="l" rtl="0">
              <a:lnSpc>
                <a:spcPct val="95000"/>
              </a:lnSpc>
              <a:spcBef>
                <a:spcPts val="1200"/>
              </a:spcBef>
              <a:spcAft>
                <a:spcPts val="0"/>
              </a:spcAft>
              <a:buSzPts val="440"/>
              <a:buNone/>
            </a:pPr>
            <a:endParaRPr sz="860"/>
          </a:p>
          <a:p>
            <a:pPr marL="457200" lvl="0" indent="0" algn="l" rtl="0">
              <a:lnSpc>
                <a:spcPct val="95000"/>
              </a:lnSpc>
              <a:spcBef>
                <a:spcPts val="1200"/>
              </a:spcBef>
              <a:spcAft>
                <a:spcPts val="1200"/>
              </a:spcAft>
              <a:buSzPts val="440"/>
              <a:buNone/>
            </a:pPr>
            <a:endParaRPr sz="1220" b="1"/>
          </a:p>
        </p:txBody>
      </p:sp>
      <p:sp>
        <p:nvSpPr>
          <p:cNvPr id="178" name="Google Shape;178;g31762208f1b_0_35"/>
          <p:cNvSpPr txBox="1">
            <a:spLocks noGrp="1"/>
          </p:cNvSpPr>
          <p:nvPr>
            <p:ph type="sldNum" idx="12"/>
          </p:nvPr>
        </p:nvSpPr>
        <p:spPr>
          <a:xfrm>
            <a:off x="10160000" y="18288"/>
            <a:ext cx="1422300" cy="329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US"/>
              <a:t>10</a:t>
            </a:fld>
            <a:endParaRPr/>
          </a:p>
        </p:txBody>
      </p:sp>
      <p:sp>
        <p:nvSpPr>
          <p:cNvPr id="179" name="Google Shape;179;g31762208f1b_0_35"/>
          <p:cNvSpPr txBox="1">
            <a:spLocks noGrp="1"/>
          </p:cNvSpPr>
          <p:nvPr>
            <p:ph type="body" idx="2"/>
          </p:nvPr>
        </p:nvSpPr>
        <p:spPr>
          <a:xfrm>
            <a:off x="6197600" y="1673352"/>
            <a:ext cx="5384700" cy="4718400"/>
          </a:xfrm>
          <a:prstGeom prst="rect">
            <a:avLst/>
          </a:prstGeom>
        </p:spPr>
        <p:txBody>
          <a:bodyPr spcFirstLastPara="1" wrap="square" lIns="91425" tIns="45700" rIns="91425" bIns="45700" anchor="t" anchorCtr="0">
            <a:normAutofit/>
          </a:bodyPr>
          <a:lstStyle/>
          <a:p>
            <a:pPr marL="0" lvl="0" indent="0" algn="l" rtl="0">
              <a:lnSpc>
                <a:spcPct val="115000"/>
              </a:lnSpc>
              <a:spcBef>
                <a:spcPts val="1200"/>
              </a:spcBef>
              <a:spcAft>
                <a:spcPts val="0"/>
              </a:spcAft>
              <a:buNone/>
            </a:pPr>
            <a:r>
              <a:rPr lang="en-US" sz="1300"/>
              <a:t> </a:t>
            </a:r>
            <a:r>
              <a:rPr lang="en-US" sz="1300" b="1"/>
              <a:t>UPS(Uninterruptible Power Supplies): </a:t>
            </a:r>
            <a:endParaRPr sz="1300" b="1"/>
          </a:p>
          <a:p>
            <a:pPr marL="457200" lvl="0" indent="-311150" algn="l" rtl="0">
              <a:lnSpc>
                <a:spcPct val="115000"/>
              </a:lnSpc>
              <a:spcBef>
                <a:spcPts val="1200"/>
              </a:spcBef>
              <a:spcAft>
                <a:spcPts val="0"/>
              </a:spcAft>
              <a:buSzPts val="1300"/>
              <a:buChar char="•"/>
            </a:pPr>
            <a:r>
              <a:rPr lang="en-US" sz="1300"/>
              <a:t>2 Battery and 1 Inverter = ₹30,000.</a:t>
            </a:r>
            <a:endParaRPr sz="1300" b="1" u="sng"/>
          </a:p>
          <a:p>
            <a:pPr marL="0" lvl="0" indent="0" algn="l" rtl="0">
              <a:lnSpc>
                <a:spcPct val="115000"/>
              </a:lnSpc>
              <a:spcBef>
                <a:spcPts val="1200"/>
              </a:spcBef>
              <a:spcAft>
                <a:spcPts val="0"/>
              </a:spcAft>
              <a:buNone/>
            </a:pPr>
            <a:r>
              <a:rPr lang="en-US" sz="1300" b="1" u="sng"/>
              <a:t>Software Cost </a:t>
            </a:r>
            <a:endParaRPr sz="1300" b="1" u="sng"/>
          </a:p>
          <a:p>
            <a:pPr marL="457200" lvl="0" indent="-311150" algn="l" rtl="0">
              <a:lnSpc>
                <a:spcPct val="115000"/>
              </a:lnSpc>
              <a:spcBef>
                <a:spcPts val="1200"/>
              </a:spcBef>
              <a:spcAft>
                <a:spcPts val="0"/>
              </a:spcAft>
              <a:buSzPts val="1300"/>
              <a:buChar char="•"/>
            </a:pPr>
            <a:r>
              <a:rPr lang="en-US" sz="1300"/>
              <a:t>Python, Deepface, Opencv, flask, SQL, IDE all are free of cost.</a:t>
            </a:r>
            <a:endParaRPr sz="1300" b="1"/>
          </a:p>
          <a:p>
            <a:pPr marL="0" lvl="0" indent="0" algn="l" rtl="0">
              <a:lnSpc>
                <a:spcPct val="115000"/>
              </a:lnSpc>
              <a:spcBef>
                <a:spcPts val="1400"/>
              </a:spcBef>
              <a:spcAft>
                <a:spcPts val="0"/>
              </a:spcAft>
              <a:buClr>
                <a:schemeClr val="dk1"/>
              </a:buClr>
              <a:buSzPts val="1100"/>
              <a:buFont typeface="Arial"/>
              <a:buNone/>
            </a:pPr>
            <a:r>
              <a:rPr lang="en-US" sz="1500" b="1"/>
              <a:t>Manpower Costs</a:t>
            </a:r>
            <a:endParaRPr sz="1500" b="1"/>
          </a:p>
          <a:p>
            <a:pPr marL="457200" lvl="0" indent="-311150" algn="l" rtl="0">
              <a:lnSpc>
                <a:spcPct val="115000"/>
              </a:lnSpc>
              <a:spcBef>
                <a:spcPts val="1200"/>
              </a:spcBef>
              <a:spcAft>
                <a:spcPts val="0"/>
              </a:spcAft>
              <a:buClr>
                <a:schemeClr val="dk1"/>
              </a:buClr>
              <a:buSzPts val="1300"/>
              <a:buChar char="●"/>
            </a:pPr>
            <a:r>
              <a:rPr lang="en-US" sz="1300" b="1"/>
              <a:t>Machine Learning Engineers:</a:t>
            </a:r>
            <a:endParaRPr sz="1300" b="1"/>
          </a:p>
          <a:p>
            <a:pPr marL="914400" lvl="1" indent="-311150" algn="l" rtl="0">
              <a:lnSpc>
                <a:spcPct val="115000"/>
              </a:lnSpc>
              <a:spcBef>
                <a:spcPts val="0"/>
              </a:spcBef>
              <a:spcAft>
                <a:spcPts val="0"/>
              </a:spcAft>
              <a:buClr>
                <a:schemeClr val="dk1"/>
              </a:buClr>
              <a:buSzPts val="1300"/>
              <a:buChar char="○"/>
            </a:pPr>
            <a:r>
              <a:rPr lang="en-US" sz="1300" b="1"/>
              <a:t>Requirement:</a:t>
            </a:r>
            <a:r>
              <a:rPr lang="en-US" sz="1300"/>
              <a:t> 3 freshers.</a:t>
            </a:r>
            <a:endParaRPr sz="1300"/>
          </a:p>
          <a:p>
            <a:pPr marL="914400" lvl="1" indent="-311150" algn="l" rtl="0">
              <a:lnSpc>
                <a:spcPct val="115000"/>
              </a:lnSpc>
              <a:spcBef>
                <a:spcPts val="0"/>
              </a:spcBef>
              <a:spcAft>
                <a:spcPts val="0"/>
              </a:spcAft>
              <a:buClr>
                <a:schemeClr val="dk1"/>
              </a:buClr>
              <a:buSzPts val="1300"/>
              <a:buChar char="○"/>
            </a:pPr>
            <a:r>
              <a:rPr lang="en-US" sz="1300" b="1"/>
              <a:t>Average Annual Salary per Engineer:</a:t>
            </a:r>
            <a:r>
              <a:rPr lang="en-US" sz="1300"/>
              <a:t> Approximately ₹4,00,000LPA</a:t>
            </a:r>
            <a:endParaRPr sz="1300"/>
          </a:p>
          <a:p>
            <a:pPr marL="914400" lvl="1" indent="-311150" algn="l" rtl="0">
              <a:lnSpc>
                <a:spcPct val="115000"/>
              </a:lnSpc>
              <a:spcBef>
                <a:spcPts val="0"/>
              </a:spcBef>
              <a:spcAft>
                <a:spcPts val="0"/>
              </a:spcAft>
              <a:buClr>
                <a:schemeClr val="dk1"/>
              </a:buClr>
              <a:buSzPts val="1300"/>
              <a:buChar char="○"/>
            </a:pPr>
            <a:r>
              <a:rPr lang="en-US" sz="1300" b="1"/>
              <a:t>Project Duration:</a:t>
            </a:r>
            <a:r>
              <a:rPr lang="en-US" sz="1300"/>
              <a:t> 8 months.</a:t>
            </a:r>
            <a:endParaRPr sz="1300"/>
          </a:p>
          <a:p>
            <a:pPr marL="914400" lvl="1" indent="-311150" algn="l" rtl="0">
              <a:lnSpc>
                <a:spcPct val="115000"/>
              </a:lnSpc>
              <a:spcBef>
                <a:spcPts val="0"/>
              </a:spcBef>
              <a:spcAft>
                <a:spcPts val="0"/>
              </a:spcAft>
              <a:buClr>
                <a:schemeClr val="dk1"/>
              </a:buClr>
              <a:buSzPts val="1300"/>
              <a:buChar char="○"/>
            </a:pPr>
            <a:r>
              <a:rPr lang="en-US" sz="1300" b="1"/>
              <a:t>Total Cost:</a:t>
            </a:r>
            <a:r>
              <a:rPr lang="en-US" sz="1300"/>
              <a:t> ₹2,66,666 x 3 x 8 = ₹8,00,000.</a:t>
            </a:r>
            <a:endParaRPr sz="1300"/>
          </a:p>
          <a:p>
            <a:pPr marL="0" lvl="0" indent="0" algn="l" rtl="0">
              <a:lnSpc>
                <a:spcPct val="115000"/>
              </a:lnSpc>
              <a:spcBef>
                <a:spcPts val="1200"/>
              </a:spcBef>
              <a:spcAft>
                <a:spcPts val="1200"/>
              </a:spcAft>
              <a:buNone/>
            </a:pPr>
            <a:r>
              <a:rPr lang="en-US" sz="1300" b="1"/>
              <a:t>Total approx. cost of the project = ₹1,50,000 + ₹24,00 + ₹30,000 + ₹5,000 + ₹8,00,000 = ₹9,87,400.</a:t>
            </a:r>
            <a:endParaRPr sz="3000" b="1"/>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312c43b21e2_0_31"/>
          <p:cNvSpPr txBox="1">
            <a:spLocks noGrp="1"/>
          </p:cNvSpPr>
          <p:nvPr>
            <p:ph type="title"/>
          </p:nvPr>
        </p:nvSpPr>
        <p:spPr>
          <a:xfrm>
            <a:off x="609600" y="533400"/>
            <a:ext cx="10972800" cy="990600"/>
          </a:xfrm>
          <a:prstGeom prst="rect">
            <a:avLst/>
          </a:prstGeom>
        </p:spPr>
        <p:txBody>
          <a:bodyPr spcFirstLastPara="1" wrap="square" lIns="91425" tIns="45700" rIns="91425" bIns="45700" anchor="t" anchorCtr="0">
            <a:normAutofit/>
          </a:bodyPr>
          <a:lstStyle/>
          <a:p>
            <a:pPr marL="0" lvl="0" indent="0" algn="ctr" rtl="0">
              <a:spcBef>
                <a:spcPts val="0"/>
              </a:spcBef>
              <a:spcAft>
                <a:spcPts val="0"/>
              </a:spcAft>
              <a:buClr>
                <a:schemeClr val="dk1"/>
              </a:buClr>
              <a:buSzPts val="990"/>
              <a:buFont typeface="Arial"/>
              <a:buNone/>
            </a:pPr>
            <a:r>
              <a:rPr lang="en-US" sz="4422" b="1">
                <a:solidFill>
                  <a:schemeClr val="dk1"/>
                </a:solidFill>
              </a:rPr>
              <a:t>Software development model</a:t>
            </a:r>
            <a:endParaRPr sz="4422" b="1">
              <a:solidFill>
                <a:schemeClr val="dk1"/>
              </a:solidFill>
            </a:endParaRPr>
          </a:p>
          <a:p>
            <a:pPr marL="0" lvl="0" indent="0" algn="ctr" rtl="0">
              <a:spcBef>
                <a:spcPts val="0"/>
              </a:spcBef>
              <a:spcAft>
                <a:spcPts val="0"/>
              </a:spcAft>
              <a:buNone/>
            </a:pPr>
            <a:endParaRPr/>
          </a:p>
        </p:txBody>
      </p:sp>
      <p:sp>
        <p:nvSpPr>
          <p:cNvPr id="186" name="Google Shape;186;g312c43b21e2_0_31"/>
          <p:cNvSpPr txBox="1">
            <a:spLocks noGrp="1"/>
          </p:cNvSpPr>
          <p:nvPr>
            <p:ph type="body" idx="1"/>
          </p:nvPr>
        </p:nvSpPr>
        <p:spPr>
          <a:xfrm>
            <a:off x="609600" y="1600200"/>
            <a:ext cx="5583600" cy="4141500"/>
          </a:xfrm>
          <a:prstGeom prst="rect">
            <a:avLst/>
          </a:prstGeom>
        </p:spPr>
        <p:txBody>
          <a:bodyPr spcFirstLastPara="1" wrap="square" lIns="91425" tIns="45700" rIns="91425" bIns="45700" anchor="t" anchorCtr="0">
            <a:noAutofit/>
          </a:bodyPr>
          <a:lstStyle/>
          <a:p>
            <a:pPr marL="0" lvl="0" indent="0" algn="l" rtl="0">
              <a:lnSpc>
                <a:spcPct val="95000"/>
              </a:lnSpc>
              <a:spcBef>
                <a:spcPts val="600"/>
              </a:spcBef>
              <a:spcAft>
                <a:spcPts val="0"/>
              </a:spcAft>
              <a:buClr>
                <a:schemeClr val="dk1"/>
              </a:buClr>
              <a:buSzPts val="852"/>
              <a:buFont typeface="Arial"/>
              <a:buNone/>
            </a:pPr>
            <a:r>
              <a:rPr lang="en-US" sz="2160" b="1"/>
              <a:t>SDLC (Software Development Life Cycle)</a:t>
            </a:r>
            <a:r>
              <a:rPr lang="en-US" sz="2160"/>
              <a:t> is a structured process or methodology used to develop software applications in a systematic and efficient way. It outlines the stages or phases involved in creating software, from the initial planning to the final deployment and maintenance.</a:t>
            </a:r>
            <a:endParaRPr sz="2160"/>
          </a:p>
          <a:p>
            <a:pPr marL="0" lvl="0" indent="0" algn="l" rtl="0">
              <a:lnSpc>
                <a:spcPct val="80000"/>
              </a:lnSpc>
              <a:spcBef>
                <a:spcPts val="360"/>
              </a:spcBef>
              <a:spcAft>
                <a:spcPts val="0"/>
              </a:spcAft>
              <a:buSzPts val="852"/>
              <a:buNone/>
            </a:pPr>
            <a:endParaRPr sz="2160"/>
          </a:p>
          <a:p>
            <a:pPr marL="0" lvl="0" indent="0" algn="l" rtl="0">
              <a:lnSpc>
                <a:spcPct val="80000"/>
              </a:lnSpc>
              <a:spcBef>
                <a:spcPts val="360"/>
              </a:spcBef>
              <a:spcAft>
                <a:spcPts val="0"/>
              </a:spcAft>
              <a:buSzPts val="852"/>
              <a:buNone/>
            </a:pPr>
            <a:endParaRPr sz="2160"/>
          </a:p>
          <a:p>
            <a:pPr marL="0" lvl="0" indent="0" algn="l" rtl="0">
              <a:lnSpc>
                <a:spcPct val="80000"/>
              </a:lnSpc>
              <a:spcBef>
                <a:spcPts val="360"/>
              </a:spcBef>
              <a:spcAft>
                <a:spcPts val="0"/>
              </a:spcAft>
              <a:buSzPts val="852"/>
              <a:buNone/>
            </a:pPr>
            <a:endParaRPr sz="2160"/>
          </a:p>
          <a:p>
            <a:pPr marL="0" lvl="0" indent="0" algn="l" rtl="0">
              <a:lnSpc>
                <a:spcPct val="80000"/>
              </a:lnSpc>
              <a:spcBef>
                <a:spcPts val="360"/>
              </a:spcBef>
              <a:spcAft>
                <a:spcPts val="0"/>
              </a:spcAft>
              <a:buSzPts val="852"/>
              <a:buNone/>
            </a:pPr>
            <a:endParaRPr sz="2160"/>
          </a:p>
          <a:p>
            <a:pPr marL="0" lvl="0" indent="0" algn="l" rtl="0">
              <a:lnSpc>
                <a:spcPct val="80000"/>
              </a:lnSpc>
              <a:spcBef>
                <a:spcPts val="360"/>
              </a:spcBef>
              <a:spcAft>
                <a:spcPts val="0"/>
              </a:spcAft>
              <a:buSzPts val="852"/>
              <a:buNone/>
            </a:pPr>
            <a:endParaRPr sz="2160"/>
          </a:p>
          <a:p>
            <a:pPr marL="0" lvl="0" indent="0" algn="l" rtl="0">
              <a:lnSpc>
                <a:spcPct val="80000"/>
              </a:lnSpc>
              <a:spcBef>
                <a:spcPts val="360"/>
              </a:spcBef>
              <a:spcAft>
                <a:spcPts val="0"/>
              </a:spcAft>
              <a:buSzPts val="852"/>
              <a:buNone/>
            </a:pPr>
            <a:endParaRPr sz="2160"/>
          </a:p>
          <a:p>
            <a:pPr marL="0" lvl="0" indent="0" algn="l" rtl="0">
              <a:lnSpc>
                <a:spcPct val="80000"/>
              </a:lnSpc>
              <a:spcBef>
                <a:spcPts val="360"/>
              </a:spcBef>
              <a:spcAft>
                <a:spcPts val="0"/>
              </a:spcAft>
              <a:buSzPts val="852"/>
              <a:buNone/>
            </a:pPr>
            <a:endParaRPr sz="2160"/>
          </a:p>
          <a:p>
            <a:pPr marL="0" lvl="0" indent="0" algn="l" rtl="0">
              <a:lnSpc>
                <a:spcPct val="80000"/>
              </a:lnSpc>
              <a:spcBef>
                <a:spcPts val="360"/>
              </a:spcBef>
              <a:spcAft>
                <a:spcPts val="0"/>
              </a:spcAft>
              <a:buSzPts val="852"/>
              <a:buNone/>
            </a:pPr>
            <a:endParaRPr sz="2160"/>
          </a:p>
          <a:p>
            <a:pPr marL="0" lvl="0" indent="0" algn="l" rtl="0">
              <a:lnSpc>
                <a:spcPct val="80000"/>
              </a:lnSpc>
              <a:spcBef>
                <a:spcPts val="360"/>
              </a:spcBef>
              <a:spcAft>
                <a:spcPts val="0"/>
              </a:spcAft>
              <a:buSzPts val="852"/>
              <a:buNone/>
            </a:pPr>
            <a:endParaRPr sz="2160"/>
          </a:p>
          <a:p>
            <a:pPr marL="0" lvl="0" indent="0" algn="l" rtl="0">
              <a:lnSpc>
                <a:spcPct val="80000"/>
              </a:lnSpc>
              <a:spcBef>
                <a:spcPts val="360"/>
              </a:spcBef>
              <a:spcAft>
                <a:spcPts val="0"/>
              </a:spcAft>
              <a:buSzPts val="852"/>
              <a:buNone/>
            </a:pPr>
            <a:endParaRPr sz="2160"/>
          </a:p>
          <a:p>
            <a:pPr marL="0" lvl="0" indent="0" algn="l" rtl="0">
              <a:lnSpc>
                <a:spcPct val="80000"/>
              </a:lnSpc>
              <a:spcBef>
                <a:spcPts val="360"/>
              </a:spcBef>
              <a:spcAft>
                <a:spcPts val="0"/>
              </a:spcAft>
              <a:buSzPts val="852"/>
              <a:buNone/>
            </a:pPr>
            <a:endParaRPr sz="2160"/>
          </a:p>
        </p:txBody>
      </p:sp>
      <p:sp>
        <p:nvSpPr>
          <p:cNvPr id="187" name="Google Shape;187;g312c43b21e2_0_31"/>
          <p:cNvSpPr txBox="1">
            <a:spLocks noGrp="1"/>
          </p:cNvSpPr>
          <p:nvPr>
            <p:ph type="sldNum" idx="12"/>
          </p:nvPr>
        </p:nvSpPr>
        <p:spPr>
          <a:xfrm>
            <a:off x="10160000" y="18288"/>
            <a:ext cx="1422300" cy="329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US"/>
              <a:t>11</a:t>
            </a:fld>
            <a:endParaRPr/>
          </a:p>
        </p:txBody>
      </p:sp>
      <p:sp>
        <p:nvSpPr>
          <p:cNvPr id="188" name="Google Shape;188;g312c43b21e2_0_31"/>
          <p:cNvSpPr txBox="1"/>
          <p:nvPr/>
        </p:nvSpPr>
        <p:spPr>
          <a:xfrm>
            <a:off x="9838425" y="6116950"/>
            <a:ext cx="3827700" cy="92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000">
              <a:solidFill>
                <a:schemeClr val="dk1"/>
              </a:solidFill>
            </a:endParaRPr>
          </a:p>
          <a:p>
            <a:pPr marL="0" lvl="0" indent="0" algn="l" rtl="0">
              <a:spcBef>
                <a:spcPts val="0"/>
              </a:spcBef>
              <a:spcAft>
                <a:spcPts val="0"/>
              </a:spcAft>
              <a:buNone/>
            </a:pPr>
            <a:endParaRPr sz="1000">
              <a:solidFill>
                <a:schemeClr val="dk1"/>
              </a:solidFill>
            </a:endParaRPr>
          </a:p>
        </p:txBody>
      </p:sp>
      <p:pic>
        <p:nvPicPr>
          <p:cNvPr id="189" name="Google Shape;189;g312c43b21e2_0_31"/>
          <p:cNvPicPr preferRelativeResize="0"/>
          <p:nvPr/>
        </p:nvPicPr>
        <p:blipFill>
          <a:blip r:embed="rId3">
            <a:alphaModFix/>
          </a:blip>
          <a:stretch>
            <a:fillRect/>
          </a:stretch>
        </p:blipFill>
        <p:spPr>
          <a:xfrm>
            <a:off x="6994300" y="1655100"/>
            <a:ext cx="4729950" cy="4031700"/>
          </a:xfrm>
          <a:prstGeom prst="rect">
            <a:avLst/>
          </a:prstGeom>
          <a:noFill/>
          <a:ln>
            <a:noFill/>
          </a:ln>
        </p:spPr>
      </p:pic>
      <p:sp>
        <p:nvSpPr>
          <p:cNvPr id="190" name="Google Shape;190;g312c43b21e2_0_31"/>
          <p:cNvSpPr txBox="1"/>
          <p:nvPr/>
        </p:nvSpPr>
        <p:spPr>
          <a:xfrm>
            <a:off x="7295875" y="5741700"/>
            <a:ext cx="5442600" cy="5547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360"/>
              </a:spcBef>
              <a:spcAft>
                <a:spcPts val="0"/>
              </a:spcAft>
              <a:buClr>
                <a:schemeClr val="dk1"/>
              </a:buClr>
              <a:buSzPts val="852"/>
              <a:buFont typeface="Arial"/>
              <a:buNone/>
            </a:pPr>
            <a:endParaRPr>
              <a:solidFill>
                <a:schemeClr val="dk1"/>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g312c43b21e2_1_13"/>
          <p:cNvSpPr txBox="1">
            <a:spLocks noGrp="1"/>
          </p:cNvSpPr>
          <p:nvPr>
            <p:ph type="title"/>
          </p:nvPr>
        </p:nvSpPr>
        <p:spPr>
          <a:xfrm>
            <a:off x="609600" y="700175"/>
            <a:ext cx="10972800" cy="8238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990"/>
              <a:buFont typeface="Arial"/>
              <a:buNone/>
            </a:pPr>
            <a:r>
              <a:rPr lang="en-US" sz="4533" b="1">
                <a:solidFill>
                  <a:schemeClr val="dk1"/>
                </a:solidFill>
              </a:rPr>
              <a:t>Iterative Waterfall Model</a:t>
            </a:r>
            <a:endParaRPr sz="5333">
              <a:solidFill>
                <a:schemeClr val="dk1"/>
              </a:solidFill>
            </a:endParaRPr>
          </a:p>
          <a:p>
            <a:pPr marL="0" lvl="0" indent="0" algn="l" rtl="0">
              <a:spcBef>
                <a:spcPts val="0"/>
              </a:spcBef>
              <a:spcAft>
                <a:spcPts val="0"/>
              </a:spcAft>
              <a:buNone/>
            </a:pPr>
            <a:endParaRPr/>
          </a:p>
        </p:txBody>
      </p:sp>
      <p:sp>
        <p:nvSpPr>
          <p:cNvPr id="197" name="Google Shape;197;g312c43b21e2_1_13"/>
          <p:cNvSpPr txBox="1">
            <a:spLocks noGrp="1"/>
          </p:cNvSpPr>
          <p:nvPr>
            <p:ph type="body" idx="1"/>
          </p:nvPr>
        </p:nvSpPr>
        <p:spPr>
          <a:xfrm>
            <a:off x="609600" y="1600200"/>
            <a:ext cx="10972800" cy="4876800"/>
          </a:xfrm>
          <a:prstGeom prst="rect">
            <a:avLst/>
          </a:prstGeom>
        </p:spPr>
        <p:txBody>
          <a:bodyPr spcFirstLastPara="1" wrap="square" lIns="91425" tIns="45700" rIns="91425" bIns="45700" anchor="t" anchorCtr="0">
            <a:normAutofit/>
          </a:bodyPr>
          <a:lstStyle/>
          <a:p>
            <a:pPr marL="0" lvl="0" indent="0" algn="l" rtl="0">
              <a:lnSpc>
                <a:spcPct val="115000"/>
              </a:lnSpc>
              <a:spcBef>
                <a:spcPts val="600"/>
              </a:spcBef>
              <a:spcAft>
                <a:spcPts val="0"/>
              </a:spcAft>
              <a:buNone/>
            </a:pPr>
            <a:r>
              <a:rPr lang="en-US"/>
              <a:t>The Iterative Waterfall model includes feedback loops that allow each phase to revisit and refine the previous phases as needed.</a:t>
            </a:r>
            <a:endParaRPr/>
          </a:p>
        </p:txBody>
      </p:sp>
      <p:sp>
        <p:nvSpPr>
          <p:cNvPr id="198" name="Google Shape;198;g312c43b21e2_1_13"/>
          <p:cNvSpPr txBox="1">
            <a:spLocks noGrp="1"/>
          </p:cNvSpPr>
          <p:nvPr>
            <p:ph type="sldNum" idx="12"/>
          </p:nvPr>
        </p:nvSpPr>
        <p:spPr>
          <a:xfrm>
            <a:off x="10160000" y="18288"/>
            <a:ext cx="1422300" cy="329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US"/>
              <a:t>12</a:t>
            </a:fld>
            <a:endParaRPr/>
          </a:p>
        </p:txBody>
      </p:sp>
      <p:sp>
        <p:nvSpPr>
          <p:cNvPr id="199" name="Google Shape;199;g312c43b21e2_1_13"/>
          <p:cNvSpPr txBox="1"/>
          <p:nvPr/>
        </p:nvSpPr>
        <p:spPr>
          <a:xfrm>
            <a:off x="9458350" y="5567975"/>
            <a:ext cx="2596500" cy="692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US" sz="1000">
                <a:solidFill>
                  <a:schemeClr val="dk1"/>
                </a:solidFill>
              </a:rPr>
              <a:t>(Reference:</a:t>
            </a:r>
            <a:endParaRPr sz="1000">
              <a:solidFill>
                <a:schemeClr val="dk1"/>
              </a:solidFill>
            </a:endParaRPr>
          </a:p>
          <a:p>
            <a:pPr marL="0" lvl="0" indent="0" algn="r" rtl="0">
              <a:lnSpc>
                <a:spcPct val="115000"/>
              </a:lnSpc>
              <a:spcBef>
                <a:spcPts val="0"/>
              </a:spcBef>
              <a:spcAft>
                <a:spcPts val="0"/>
              </a:spcAft>
              <a:buNone/>
            </a:pPr>
            <a:r>
              <a:rPr lang="en-US" sz="1000">
                <a:solidFill>
                  <a:schemeClr val="dk1"/>
                </a:solidFill>
              </a:rPr>
              <a:t>Software Engineering by Prof. Rajib Mall</a:t>
            </a:r>
            <a:endParaRPr sz="1000">
              <a:solidFill>
                <a:schemeClr val="dk1"/>
              </a:solidFill>
            </a:endParaRPr>
          </a:p>
          <a:p>
            <a:pPr marL="0" lvl="0" indent="0" algn="r" rtl="0">
              <a:lnSpc>
                <a:spcPct val="115000"/>
              </a:lnSpc>
              <a:spcBef>
                <a:spcPts val="0"/>
              </a:spcBef>
              <a:spcAft>
                <a:spcPts val="0"/>
              </a:spcAft>
              <a:buNone/>
            </a:pPr>
            <a:r>
              <a:rPr lang="en-US" sz="1000">
                <a:solidFill>
                  <a:schemeClr val="dk1"/>
                </a:solidFill>
              </a:rPr>
              <a:t>Indian Institute of Technology, Kharagpur)</a:t>
            </a:r>
            <a:endParaRPr sz="1000"/>
          </a:p>
        </p:txBody>
      </p:sp>
      <p:pic>
        <p:nvPicPr>
          <p:cNvPr id="200" name="Google Shape;200;g312c43b21e2_1_13"/>
          <p:cNvPicPr preferRelativeResize="0"/>
          <p:nvPr/>
        </p:nvPicPr>
        <p:blipFill rotWithShape="1">
          <a:blip r:embed="rId3">
            <a:alphaModFix/>
          </a:blip>
          <a:srcRect l="-5113" t="13846" r="16648" b="3289"/>
          <a:stretch/>
        </p:blipFill>
        <p:spPr>
          <a:xfrm>
            <a:off x="796356" y="2556098"/>
            <a:ext cx="8033745" cy="3997127"/>
          </a:xfrm>
          <a:prstGeom prst="rect">
            <a:avLst/>
          </a:prstGeom>
          <a:noFill/>
          <a:ln w="9525" cap="flat" cmpd="sng">
            <a:solidFill>
              <a:schemeClr val="lt1"/>
            </a:solidFill>
            <a:prstDash val="solid"/>
            <a:round/>
            <a:headEnd type="none" w="sm" len="sm"/>
            <a:tailEnd type="none" w="sm" len="sm"/>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g312c43b21e2_0_53"/>
          <p:cNvSpPr txBox="1">
            <a:spLocks noGrp="1"/>
          </p:cNvSpPr>
          <p:nvPr>
            <p:ph type="title"/>
          </p:nvPr>
        </p:nvSpPr>
        <p:spPr>
          <a:xfrm>
            <a:off x="609600" y="533400"/>
            <a:ext cx="10972800" cy="9906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None/>
            </a:pPr>
            <a:endParaRPr sz="3200" b="1"/>
          </a:p>
          <a:p>
            <a:pPr marL="0" lvl="0" indent="0" algn="ctr" rtl="0">
              <a:spcBef>
                <a:spcPts val="0"/>
              </a:spcBef>
              <a:spcAft>
                <a:spcPts val="0"/>
              </a:spcAft>
              <a:buClr>
                <a:schemeClr val="dk1"/>
              </a:buClr>
              <a:buSzPts val="990"/>
              <a:buFont typeface="Arial"/>
              <a:buNone/>
            </a:pPr>
            <a:r>
              <a:rPr lang="en-US" sz="4533" b="1">
                <a:solidFill>
                  <a:schemeClr val="dk1"/>
                </a:solidFill>
              </a:rPr>
              <a:t>Pros and Cons</a:t>
            </a:r>
            <a:endParaRPr sz="4533" b="1">
              <a:solidFill>
                <a:schemeClr val="dk1"/>
              </a:solidFill>
            </a:endParaRPr>
          </a:p>
          <a:p>
            <a:pPr marL="0" lvl="0" indent="0" algn="l" rtl="0">
              <a:spcBef>
                <a:spcPts val="0"/>
              </a:spcBef>
              <a:spcAft>
                <a:spcPts val="0"/>
              </a:spcAft>
              <a:buNone/>
            </a:pPr>
            <a:endParaRPr/>
          </a:p>
        </p:txBody>
      </p:sp>
      <p:sp>
        <p:nvSpPr>
          <p:cNvPr id="207" name="Google Shape;207;g312c43b21e2_0_53"/>
          <p:cNvSpPr txBox="1">
            <a:spLocks noGrp="1"/>
          </p:cNvSpPr>
          <p:nvPr>
            <p:ph type="body" idx="1"/>
          </p:nvPr>
        </p:nvSpPr>
        <p:spPr>
          <a:xfrm>
            <a:off x="609600" y="1676400"/>
            <a:ext cx="5242500" cy="639900"/>
          </a:xfrm>
          <a:prstGeom prst="rect">
            <a:avLst/>
          </a:prstGeom>
        </p:spPr>
        <p:txBody>
          <a:bodyPr spcFirstLastPara="1" wrap="square" lIns="91425" tIns="45700" rIns="91425" bIns="45700" anchor="ctr" anchorCtr="0">
            <a:normAutofit/>
          </a:bodyPr>
          <a:lstStyle/>
          <a:p>
            <a:pPr marL="0" lvl="0" indent="0" algn="ctr" rtl="0">
              <a:spcBef>
                <a:spcPts val="400"/>
              </a:spcBef>
              <a:spcAft>
                <a:spcPts val="0"/>
              </a:spcAft>
              <a:buNone/>
            </a:pPr>
            <a:r>
              <a:rPr lang="en-US" sz="2400" b="1"/>
              <a:t>Pros</a:t>
            </a:r>
            <a:endParaRPr sz="2400" b="1"/>
          </a:p>
        </p:txBody>
      </p:sp>
      <p:sp>
        <p:nvSpPr>
          <p:cNvPr id="208" name="Google Shape;208;g312c43b21e2_0_53"/>
          <p:cNvSpPr txBox="1">
            <a:spLocks noGrp="1"/>
          </p:cNvSpPr>
          <p:nvPr>
            <p:ph type="body" idx="2"/>
          </p:nvPr>
        </p:nvSpPr>
        <p:spPr>
          <a:xfrm>
            <a:off x="609600" y="2438400"/>
            <a:ext cx="5242500" cy="3951300"/>
          </a:xfrm>
          <a:prstGeom prst="rect">
            <a:avLst/>
          </a:prstGeom>
        </p:spPr>
        <p:txBody>
          <a:bodyPr spcFirstLastPara="1" wrap="square" lIns="91425" tIns="45700" rIns="91425" bIns="45700" anchor="t" anchorCtr="0">
            <a:normAutofit/>
          </a:bodyPr>
          <a:lstStyle/>
          <a:p>
            <a:pPr marL="457200" lvl="0" indent="-358140" algn="l" rtl="0">
              <a:lnSpc>
                <a:spcPct val="150000"/>
              </a:lnSpc>
              <a:spcBef>
                <a:spcPts val="480"/>
              </a:spcBef>
              <a:spcAft>
                <a:spcPts val="0"/>
              </a:spcAft>
              <a:buSzPts val="2040"/>
              <a:buChar char="•"/>
            </a:pPr>
            <a:r>
              <a:rPr lang="en-US"/>
              <a:t>Structured Approach</a:t>
            </a:r>
            <a:endParaRPr/>
          </a:p>
          <a:p>
            <a:pPr marL="457200" lvl="0" indent="-358140" algn="l" rtl="0">
              <a:lnSpc>
                <a:spcPct val="150000"/>
              </a:lnSpc>
              <a:spcBef>
                <a:spcPts val="0"/>
              </a:spcBef>
              <a:spcAft>
                <a:spcPts val="0"/>
              </a:spcAft>
              <a:buSzPts val="2040"/>
              <a:buChar char="•"/>
            </a:pPr>
            <a:r>
              <a:rPr lang="en-US"/>
              <a:t>Early Detection of Issues</a:t>
            </a:r>
            <a:endParaRPr/>
          </a:p>
          <a:p>
            <a:pPr marL="457200" lvl="0" indent="-358140" algn="l" rtl="0">
              <a:lnSpc>
                <a:spcPct val="150000"/>
              </a:lnSpc>
              <a:spcBef>
                <a:spcPts val="0"/>
              </a:spcBef>
              <a:spcAft>
                <a:spcPts val="0"/>
              </a:spcAft>
              <a:buSzPts val="2040"/>
              <a:buChar char="•"/>
            </a:pPr>
            <a:r>
              <a:rPr lang="en-US"/>
              <a:t>Better Requirements Understanding</a:t>
            </a:r>
            <a:endParaRPr/>
          </a:p>
          <a:p>
            <a:pPr marL="457200" lvl="0" indent="-358140" algn="l" rtl="0">
              <a:lnSpc>
                <a:spcPct val="150000"/>
              </a:lnSpc>
              <a:spcBef>
                <a:spcPts val="0"/>
              </a:spcBef>
              <a:spcAft>
                <a:spcPts val="0"/>
              </a:spcAft>
              <a:buSzPts val="2040"/>
              <a:buChar char="•"/>
            </a:pPr>
            <a:r>
              <a:rPr lang="en-US"/>
              <a:t>Improved Flexibility</a:t>
            </a:r>
            <a:endParaRPr/>
          </a:p>
          <a:p>
            <a:pPr marL="457200" lvl="0" indent="-358140" algn="l" rtl="0">
              <a:lnSpc>
                <a:spcPct val="150000"/>
              </a:lnSpc>
              <a:spcBef>
                <a:spcPts val="0"/>
              </a:spcBef>
              <a:spcAft>
                <a:spcPts val="0"/>
              </a:spcAft>
              <a:buSzPts val="2040"/>
              <a:buChar char="•"/>
            </a:pPr>
            <a:r>
              <a:rPr lang="en-US"/>
              <a:t>Documentation and Tracking</a:t>
            </a:r>
            <a:endParaRPr/>
          </a:p>
        </p:txBody>
      </p:sp>
      <p:sp>
        <p:nvSpPr>
          <p:cNvPr id="209" name="Google Shape;209;g312c43b21e2_0_53"/>
          <p:cNvSpPr txBox="1">
            <a:spLocks noGrp="1"/>
          </p:cNvSpPr>
          <p:nvPr>
            <p:ph type="body" idx="3"/>
          </p:nvPr>
        </p:nvSpPr>
        <p:spPr>
          <a:xfrm>
            <a:off x="6339840" y="1676400"/>
            <a:ext cx="5242500" cy="639900"/>
          </a:xfrm>
          <a:prstGeom prst="rect">
            <a:avLst/>
          </a:prstGeom>
        </p:spPr>
        <p:txBody>
          <a:bodyPr spcFirstLastPara="1" wrap="square" lIns="91425" tIns="45700" rIns="91425" bIns="45700" anchor="ctr" anchorCtr="0">
            <a:normAutofit/>
          </a:bodyPr>
          <a:lstStyle/>
          <a:p>
            <a:pPr marL="0" lvl="0" indent="0" algn="ctr" rtl="0">
              <a:spcBef>
                <a:spcPts val="400"/>
              </a:spcBef>
              <a:spcAft>
                <a:spcPts val="0"/>
              </a:spcAft>
              <a:buNone/>
            </a:pPr>
            <a:r>
              <a:rPr lang="en-US" sz="2400" b="1"/>
              <a:t>Cons</a:t>
            </a:r>
            <a:endParaRPr sz="2400" b="1"/>
          </a:p>
        </p:txBody>
      </p:sp>
      <p:sp>
        <p:nvSpPr>
          <p:cNvPr id="210" name="Google Shape;210;g312c43b21e2_0_53"/>
          <p:cNvSpPr txBox="1">
            <a:spLocks noGrp="1"/>
          </p:cNvSpPr>
          <p:nvPr>
            <p:ph type="body" idx="4"/>
          </p:nvPr>
        </p:nvSpPr>
        <p:spPr>
          <a:xfrm>
            <a:off x="6339840" y="2438400"/>
            <a:ext cx="5242500" cy="3951300"/>
          </a:xfrm>
          <a:prstGeom prst="rect">
            <a:avLst/>
          </a:prstGeom>
        </p:spPr>
        <p:txBody>
          <a:bodyPr spcFirstLastPara="1" wrap="square" lIns="91425" tIns="45700" rIns="91425" bIns="45700" anchor="t" anchorCtr="0">
            <a:normAutofit/>
          </a:bodyPr>
          <a:lstStyle/>
          <a:p>
            <a:pPr marL="457200" lvl="0" indent="-358140" algn="l" rtl="0">
              <a:lnSpc>
                <a:spcPct val="150000"/>
              </a:lnSpc>
              <a:spcBef>
                <a:spcPts val="480"/>
              </a:spcBef>
              <a:spcAft>
                <a:spcPts val="0"/>
              </a:spcAft>
              <a:buSzPts val="2040"/>
              <a:buChar char="•"/>
            </a:pPr>
            <a:r>
              <a:rPr lang="en-US"/>
              <a:t>Limited Customer Involvement</a:t>
            </a:r>
            <a:endParaRPr/>
          </a:p>
          <a:p>
            <a:pPr marL="457200" lvl="0" indent="-358140" algn="l" rtl="0">
              <a:lnSpc>
                <a:spcPct val="150000"/>
              </a:lnSpc>
              <a:spcBef>
                <a:spcPts val="0"/>
              </a:spcBef>
              <a:spcAft>
                <a:spcPts val="0"/>
              </a:spcAft>
              <a:buSzPts val="2040"/>
              <a:buChar char="•"/>
            </a:pPr>
            <a:r>
              <a:rPr lang="en-US"/>
              <a:t>Increased Project Duration</a:t>
            </a:r>
            <a:endParaRPr/>
          </a:p>
          <a:p>
            <a:pPr marL="457200" lvl="0" indent="-358140" algn="l" rtl="0">
              <a:lnSpc>
                <a:spcPct val="150000"/>
              </a:lnSpc>
              <a:spcBef>
                <a:spcPts val="0"/>
              </a:spcBef>
              <a:spcAft>
                <a:spcPts val="0"/>
              </a:spcAft>
              <a:buSzPts val="2040"/>
              <a:buChar char="•"/>
            </a:pPr>
            <a:r>
              <a:rPr lang="en-US"/>
              <a:t>Resource-Intensive</a:t>
            </a:r>
            <a:endParaRPr/>
          </a:p>
          <a:p>
            <a:pPr marL="457200" lvl="0" indent="-358140" algn="l" rtl="0">
              <a:lnSpc>
                <a:spcPct val="150000"/>
              </a:lnSpc>
              <a:spcBef>
                <a:spcPts val="0"/>
              </a:spcBef>
              <a:spcAft>
                <a:spcPts val="0"/>
              </a:spcAft>
              <a:buSzPts val="2040"/>
              <a:buChar char="•"/>
            </a:pPr>
            <a:r>
              <a:rPr lang="en-US"/>
              <a:t>Difficulty in Handling Changes</a:t>
            </a:r>
            <a:endParaRPr/>
          </a:p>
          <a:p>
            <a:pPr marL="457200" lvl="0" indent="-358140" algn="l" rtl="0">
              <a:lnSpc>
                <a:spcPct val="150000"/>
              </a:lnSpc>
              <a:spcBef>
                <a:spcPts val="0"/>
              </a:spcBef>
              <a:spcAft>
                <a:spcPts val="0"/>
              </a:spcAft>
              <a:buSzPts val="2040"/>
              <a:buChar char="•"/>
            </a:pPr>
            <a:r>
              <a:rPr lang="en-US"/>
              <a:t>Not Ideal for Complex Projects</a:t>
            </a:r>
            <a:endParaRPr/>
          </a:p>
        </p:txBody>
      </p:sp>
      <p:sp>
        <p:nvSpPr>
          <p:cNvPr id="211" name="Google Shape;211;g312c43b21e2_0_53"/>
          <p:cNvSpPr txBox="1">
            <a:spLocks noGrp="1"/>
          </p:cNvSpPr>
          <p:nvPr>
            <p:ph type="sldNum" idx="12"/>
          </p:nvPr>
        </p:nvSpPr>
        <p:spPr>
          <a:xfrm>
            <a:off x="10160000" y="18288"/>
            <a:ext cx="1422300" cy="329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US"/>
              <a:t>13</a:t>
            </a:fld>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g312c43b21e2_0_84"/>
          <p:cNvSpPr txBox="1">
            <a:spLocks noGrp="1"/>
          </p:cNvSpPr>
          <p:nvPr>
            <p:ph type="title"/>
          </p:nvPr>
        </p:nvSpPr>
        <p:spPr>
          <a:xfrm>
            <a:off x="609600" y="533400"/>
            <a:ext cx="10972800" cy="9906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sz="4100" b="1">
                <a:solidFill>
                  <a:schemeClr val="dk1"/>
                </a:solidFill>
              </a:rPr>
              <a:t>Why we choose this model?</a:t>
            </a:r>
            <a:endParaRPr sz="4100" b="1">
              <a:solidFill>
                <a:schemeClr val="dk1"/>
              </a:solidFill>
            </a:endParaRPr>
          </a:p>
        </p:txBody>
      </p:sp>
      <p:sp>
        <p:nvSpPr>
          <p:cNvPr id="218" name="Google Shape;218;g312c43b21e2_0_84"/>
          <p:cNvSpPr txBox="1">
            <a:spLocks noGrp="1"/>
          </p:cNvSpPr>
          <p:nvPr>
            <p:ph type="body" idx="1"/>
          </p:nvPr>
        </p:nvSpPr>
        <p:spPr>
          <a:xfrm>
            <a:off x="609600" y="1600200"/>
            <a:ext cx="10972800" cy="4876800"/>
          </a:xfrm>
          <a:prstGeom prst="rect">
            <a:avLst/>
          </a:prstGeom>
        </p:spPr>
        <p:txBody>
          <a:bodyPr spcFirstLastPara="1" wrap="square" lIns="91425" tIns="45700" rIns="91425" bIns="45700" anchor="t" anchorCtr="0">
            <a:normAutofit/>
          </a:bodyPr>
          <a:lstStyle/>
          <a:p>
            <a:pPr marL="457200" lvl="0" indent="-355600" algn="l" rtl="0">
              <a:lnSpc>
                <a:spcPct val="150000"/>
              </a:lnSpc>
              <a:spcBef>
                <a:spcPts val="360"/>
              </a:spcBef>
              <a:spcAft>
                <a:spcPts val="0"/>
              </a:spcAft>
              <a:buSzPts val="2000"/>
              <a:buChar char="•"/>
            </a:pPr>
            <a:r>
              <a:rPr lang="en-US"/>
              <a:t>It follows a well-defined, step-by-step process that's easy to manage.</a:t>
            </a:r>
            <a:endParaRPr/>
          </a:p>
          <a:p>
            <a:pPr marL="457200" lvl="0" indent="-355600" algn="l" rtl="0">
              <a:lnSpc>
                <a:spcPct val="150000"/>
              </a:lnSpc>
              <a:spcBef>
                <a:spcPts val="0"/>
              </a:spcBef>
              <a:spcAft>
                <a:spcPts val="0"/>
              </a:spcAft>
              <a:buSzPts val="2000"/>
              <a:buChar char="•"/>
            </a:pPr>
            <a:r>
              <a:rPr lang="en-US"/>
              <a:t>Iterations allow for feedback early, reducing risks later in the project.</a:t>
            </a:r>
            <a:endParaRPr/>
          </a:p>
          <a:p>
            <a:pPr marL="457200" lvl="0" indent="-355600" algn="l" rtl="0">
              <a:lnSpc>
                <a:spcPct val="150000"/>
              </a:lnSpc>
              <a:spcBef>
                <a:spcPts val="0"/>
              </a:spcBef>
              <a:spcAft>
                <a:spcPts val="0"/>
              </a:spcAft>
              <a:buSzPts val="2000"/>
              <a:buChar char="•"/>
            </a:pPr>
            <a:r>
              <a:rPr lang="en-US"/>
              <a:t>Iterative cycles help refine and clarify requirements over time.</a:t>
            </a:r>
            <a:endParaRPr/>
          </a:p>
          <a:p>
            <a:pPr marL="457200" lvl="0" indent="-355600" algn="l" rtl="0">
              <a:lnSpc>
                <a:spcPct val="150000"/>
              </a:lnSpc>
              <a:spcBef>
                <a:spcPts val="0"/>
              </a:spcBef>
              <a:spcAft>
                <a:spcPts val="0"/>
              </a:spcAft>
              <a:buSzPts val="2000"/>
              <a:buChar char="•"/>
            </a:pPr>
            <a:r>
              <a:rPr lang="en-US"/>
              <a:t>Regular assessments after each phase allow for early risk detection.</a:t>
            </a:r>
            <a:endParaRPr/>
          </a:p>
          <a:p>
            <a:pPr marL="457200" lvl="0" indent="-355600" algn="l" rtl="0">
              <a:lnSpc>
                <a:spcPct val="150000"/>
              </a:lnSpc>
              <a:spcBef>
                <a:spcPts val="0"/>
              </a:spcBef>
              <a:spcAft>
                <a:spcPts val="0"/>
              </a:spcAft>
              <a:buSzPts val="2000"/>
              <a:buChar char="•"/>
            </a:pPr>
            <a:r>
              <a:rPr lang="en-US"/>
              <a:t>The model ensures thorough documentation at each stage for easier tracking.</a:t>
            </a:r>
            <a:endParaRPr/>
          </a:p>
          <a:p>
            <a:pPr marL="457200" lvl="0" indent="-355600" algn="l" rtl="0">
              <a:lnSpc>
                <a:spcPct val="150000"/>
              </a:lnSpc>
              <a:spcBef>
                <a:spcPts val="0"/>
              </a:spcBef>
              <a:spcAft>
                <a:spcPts val="0"/>
              </a:spcAft>
              <a:buSzPts val="2000"/>
              <a:buChar char="•"/>
            </a:pPr>
            <a:r>
              <a:rPr lang="en-US"/>
              <a:t>Iterative testing and refinement improve the overall quality of the product.</a:t>
            </a:r>
            <a:endParaRPr/>
          </a:p>
          <a:p>
            <a:pPr marL="457200" lvl="0" indent="0" algn="l" rtl="0">
              <a:lnSpc>
                <a:spcPct val="150000"/>
              </a:lnSpc>
              <a:spcBef>
                <a:spcPts val="360"/>
              </a:spcBef>
              <a:spcAft>
                <a:spcPts val="0"/>
              </a:spcAft>
              <a:buNone/>
            </a:pPr>
            <a:endParaRPr/>
          </a:p>
        </p:txBody>
      </p:sp>
      <p:sp>
        <p:nvSpPr>
          <p:cNvPr id="219" name="Google Shape;219;g312c43b21e2_0_84"/>
          <p:cNvSpPr txBox="1">
            <a:spLocks noGrp="1"/>
          </p:cNvSpPr>
          <p:nvPr>
            <p:ph type="sldNum" idx="12"/>
          </p:nvPr>
        </p:nvSpPr>
        <p:spPr>
          <a:xfrm>
            <a:off x="10160000" y="18288"/>
            <a:ext cx="1422300" cy="329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US"/>
              <a:t>14</a:t>
            </a:fld>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g311a5d2697e_0_9"/>
          <p:cNvSpPr txBox="1">
            <a:spLocks noGrp="1"/>
          </p:cNvSpPr>
          <p:nvPr>
            <p:ph type="title"/>
          </p:nvPr>
        </p:nvSpPr>
        <p:spPr>
          <a:xfrm>
            <a:off x="609600" y="533400"/>
            <a:ext cx="10972800" cy="9906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891"/>
              <a:buNone/>
            </a:pPr>
            <a:r>
              <a:rPr lang="en-US" sz="4050" b="1">
                <a:solidFill>
                  <a:schemeClr val="dk1"/>
                </a:solidFill>
              </a:rPr>
              <a:t>System Architecture </a:t>
            </a:r>
            <a:endParaRPr sz="4050" b="1">
              <a:solidFill>
                <a:schemeClr val="dk1"/>
              </a:solidFill>
            </a:endParaRPr>
          </a:p>
        </p:txBody>
      </p:sp>
      <p:sp>
        <p:nvSpPr>
          <p:cNvPr id="226" name="Google Shape;226;g311a5d2697e_0_9"/>
          <p:cNvSpPr txBox="1">
            <a:spLocks noGrp="1"/>
          </p:cNvSpPr>
          <p:nvPr>
            <p:ph type="body" idx="1"/>
          </p:nvPr>
        </p:nvSpPr>
        <p:spPr>
          <a:xfrm>
            <a:off x="609600" y="1600200"/>
            <a:ext cx="10972800" cy="4876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360"/>
              </a:spcBef>
              <a:spcAft>
                <a:spcPts val="0"/>
              </a:spcAft>
              <a:buSzPts val="1530"/>
              <a:buNone/>
            </a:pPr>
            <a:r>
              <a:rPr lang="en-US" sz="3400"/>
              <a:t>.</a:t>
            </a:r>
            <a:endParaRPr sz="3400"/>
          </a:p>
        </p:txBody>
      </p:sp>
      <p:sp>
        <p:nvSpPr>
          <p:cNvPr id="227" name="Google Shape;227;g311a5d2697e_0_9"/>
          <p:cNvSpPr txBox="1">
            <a:spLocks noGrp="1"/>
          </p:cNvSpPr>
          <p:nvPr>
            <p:ph type="sldNum" idx="12"/>
          </p:nvPr>
        </p:nvSpPr>
        <p:spPr>
          <a:xfrm>
            <a:off x="10160000" y="18288"/>
            <a:ext cx="1422300" cy="329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US"/>
              <a:t>15</a:t>
            </a:fld>
            <a:endParaRPr/>
          </a:p>
        </p:txBody>
      </p:sp>
      <p:pic>
        <p:nvPicPr>
          <p:cNvPr id="228" name="Google Shape;228;g311a5d2697e_0_9"/>
          <p:cNvPicPr preferRelativeResize="0"/>
          <p:nvPr/>
        </p:nvPicPr>
        <p:blipFill>
          <a:blip r:embed="rId3">
            <a:alphaModFix/>
          </a:blip>
          <a:stretch>
            <a:fillRect/>
          </a:stretch>
        </p:blipFill>
        <p:spPr>
          <a:xfrm>
            <a:off x="528300" y="1784275"/>
            <a:ext cx="11069500" cy="4814550"/>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g311a5d2697e_0_16"/>
          <p:cNvSpPr txBox="1">
            <a:spLocks noGrp="1"/>
          </p:cNvSpPr>
          <p:nvPr>
            <p:ph type="title"/>
          </p:nvPr>
        </p:nvSpPr>
        <p:spPr>
          <a:xfrm>
            <a:off x="609600" y="533400"/>
            <a:ext cx="10972800" cy="9906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en-US" b="1">
                <a:solidFill>
                  <a:schemeClr val="dk1"/>
                </a:solidFill>
              </a:rPr>
              <a:t>Data </a:t>
            </a:r>
            <a:r>
              <a:rPr lang="en-US" sz="4100" b="1">
                <a:solidFill>
                  <a:schemeClr val="dk1"/>
                </a:solidFill>
              </a:rPr>
              <a:t>Flow Diagrams</a:t>
            </a:r>
            <a:endParaRPr sz="4100" b="1">
              <a:solidFill>
                <a:schemeClr val="dk1"/>
              </a:solidFill>
            </a:endParaRPr>
          </a:p>
        </p:txBody>
      </p:sp>
      <p:sp>
        <p:nvSpPr>
          <p:cNvPr id="235" name="Google Shape;235;g311a5d2697e_0_16"/>
          <p:cNvSpPr txBox="1">
            <a:spLocks noGrp="1"/>
          </p:cNvSpPr>
          <p:nvPr>
            <p:ph type="body" idx="1"/>
          </p:nvPr>
        </p:nvSpPr>
        <p:spPr>
          <a:xfrm>
            <a:off x="789025" y="1620150"/>
            <a:ext cx="10972800" cy="4876800"/>
          </a:xfrm>
          <a:prstGeom prst="rect">
            <a:avLst/>
          </a:prstGeom>
          <a:noFill/>
          <a:ln>
            <a:noFill/>
          </a:ln>
        </p:spPr>
        <p:txBody>
          <a:bodyPr spcFirstLastPara="1" wrap="square" lIns="91425" tIns="45700" rIns="91425" bIns="45700" anchor="t" anchorCtr="0">
            <a:normAutofit fontScale="62500" lnSpcReduction="20000"/>
          </a:bodyPr>
          <a:lstStyle/>
          <a:p>
            <a:pPr marL="0" lvl="0" indent="0" algn="l" rtl="0">
              <a:lnSpc>
                <a:spcPct val="115000"/>
              </a:lnSpc>
              <a:spcBef>
                <a:spcPts val="1200"/>
              </a:spcBef>
              <a:spcAft>
                <a:spcPts val="0"/>
              </a:spcAft>
              <a:buClr>
                <a:schemeClr val="dk1"/>
              </a:buClr>
              <a:buSzPct val="55000"/>
              <a:buFont typeface="Arial"/>
              <a:buNone/>
            </a:pPr>
            <a:r>
              <a:rPr lang="en-US" sz="2200" dirty="0"/>
              <a:t>A </a:t>
            </a:r>
            <a:r>
              <a:rPr lang="en-US" sz="2200" b="1" dirty="0"/>
              <a:t>Data Flow Diagram (DFD)</a:t>
            </a:r>
            <a:r>
              <a:rPr lang="en-US" sz="2200" dirty="0"/>
              <a:t> is a graphical representation that illustrates the flow of data within a system, including the processes, data storage, and data movement. It’s commonly used in system analysis and design to understand and document how data flows through a process or system.</a:t>
            </a:r>
            <a:endParaRPr sz="2200" dirty="0"/>
          </a:p>
          <a:p>
            <a:pPr marL="0" lvl="0" indent="0" algn="l" rtl="0">
              <a:lnSpc>
                <a:spcPct val="115000"/>
              </a:lnSpc>
              <a:spcBef>
                <a:spcPts val="1400"/>
              </a:spcBef>
              <a:spcAft>
                <a:spcPts val="0"/>
              </a:spcAft>
              <a:buClr>
                <a:schemeClr val="dk1"/>
              </a:buClr>
              <a:buSzPct val="55000"/>
              <a:buFont typeface="Arial"/>
              <a:buNone/>
            </a:pPr>
            <a:r>
              <a:rPr lang="en-US" sz="2200" b="1" dirty="0"/>
              <a:t>Key Components of a DFD:</a:t>
            </a:r>
            <a:endParaRPr sz="2200" b="1" dirty="0"/>
          </a:p>
          <a:p>
            <a:pPr marL="457200" lvl="0" indent="-317500" algn="l" rtl="0">
              <a:lnSpc>
                <a:spcPct val="115000"/>
              </a:lnSpc>
              <a:spcBef>
                <a:spcPts val="1200"/>
              </a:spcBef>
              <a:spcAft>
                <a:spcPts val="0"/>
              </a:spcAft>
              <a:buClr>
                <a:schemeClr val="dk1"/>
              </a:buClr>
              <a:buSzPct val="100000"/>
              <a:buAutoNum type="arabicPeriod"/>
            </a:pPr>
            <a:r>
              <a:rPr lang="en-US" sz="2200" b="1" dirty="0"/>
              <a:t>Processes</a:t>
            </a:r>
            <a:r>
              <a:rPr lang="en-US" sz="2200" dirty="0"/>
              <a:t>: Represented by circles or rounded rectangles, processes show how data is transformed or manipulated (e.g., processing an order, validating a user).</a:t>
            </a:r>
            <a:endParaRPr sz="2200" dirty="0"/>
          </a:p>
          <a:p>
            <a:pPr marL="457200" lvl="0" indent="-317500" algn="l" rtl="0">
              <a:lnSpc>
                <a:spcPct val="115000"/>
              </a:lnSpc>
              <a:spcBef>
                <a:spcPts val="0"/>
              </a:spcBef>
              <a:spcAft>
                <a:spcPts val="0"/>
              </a:spcAft>
              <a:buClr>
                <a:schemeClr val="dk1"/>
              </a:buClr>
              <a:buSzPct val="100000"/>
              <a:buAutoNum type="arabicPeriod"/>
            </a:pPr>
            <a:r>
              <a:rPr lang="en-US" sz="2200" b="1" dirty="0"/>
              <a:t>Data Stores</a:t>
            </a:r>
            <a:r>
              <a:rPr lang="en-US" sz="2200" dirty="0"/>
              <a:t>: Represented by open-ended rectangles, data stores are places where data is held (e.g., a database or file).</a:t>
            </a:r>
            <a:endParaRPr sz="2200" dirty="0"/>
          </a:p>
          <a:p>
            <a:pPr marL="457200" lvl="0" indent="-317500" algn="l" rtl="0">
              <a:lnSpc>
                <a:spcPct val="115000"/>
              </a:lnSpc>
              <a:spcBef>
                <a:spcPts val="0"/>
              </a:spcBef>
              <a:spcAft>
                <a:spcPts val="0"/>
              </a:spcAft>
              <a:buClr>
                <a:schemeClr val="dk1"/>
              </a:buClr>
              <a:buSzPct val="100000"/>
              <a:buAutoNum type="arabicPeriod"/>
            </a:pPr>
            <a:r>
              <a:rPr lang="en-US" sz="2200" b="1" dirty="0"/>
              <a:t>Data Flows</a:t>
            </a:r>
            <a:r>
              <a:rPr lang="en-US" sz="2200" dirty="0"/>
              <a:t>: Represented by arrows, these show the direction of data movement between processes, data stores, and external entities.</a:t>
            </a:r>
            <a:endParaRPr sz="2200" dirty="0"/>
          </a:p>
          <a:p>
            <a:pPr marL="457200" lvl="0" indent="-317500" algn="l" rtl="0">
              <a:lnSpc>
                <a:spcPct val="115000"/>
              </a:lnSpc>
              <a:spcBef>
                <a:spcPts val="0"/>
              </a:spcBef>
              <a:spcAft>
                <a:spcPts val="0"/>
              </a:spcAft>
              <a:buClr>
                <a:schemeClr val="dk1"/>
              </a:buClr>
              <a:buSzPct val="100000"/>
              <a:buAutoNum type="arabicPeriod"/>
            </a:pPr>
            <a:r>
              <a:rPr lang="en-US" sz="2200" b="1" dirty="0"/>
              <a:t>External Entities</a:t>
            </a:r>
            <a:r>
              <a:rPr lang="en-US" sz="2200" dirty="0"/>
              <a:t>: Represented by rectangles, these are sources or destinations of data outside the system, such as users, other systems, or departments.</a:t>
            </a:r>
            <a:endParaRPr sz="2200" dirty="0"/>
          </a:p>
          <a:p>
            <a:pPr marL="0" lvl="0" indent="0" algn="l" rtl="0">
              <a:lnSpc>
                <a:spcPct val="115000"/>
              </a:lnSpc>
              <a:spcBef>
                <a:spcPts val="1400"/>
              </a:spcBef>
              <a:spcAft>
                <a:spcPts val="0"/>
              </a:spcAft>
              <a:buClr>
                <a:schemeClr val="dk1"/>
              </a:buClr>
              <a:buSzPct val="55000"/>
              <a:buFont typeface="Arial"/>
              <a:buNone/>
            </a:pPr>
            <a:r>
              <a:rPr lang="en-US" sz="2200" b="1" dirty="0"/>
              <a:t>Levels of DFD:</a:t>
            </a:r>
            <a:endParaRPr sz="2200" b="1" dirty="0"/>
          </a:p>
          <a:p>
            <a:pPr marL="457200" lvl="0" indent="-317500" algn="l" rtl="0">
              <a:lnSpc>
                <a:spcPct val="115000"/>
              </a:lnSpc>
              <a:spcBef>
                <a:spcPts val="1200"/>
              </a:spcBef>
              <a:spcAft>
                <a:spcPts val="0"/>
              </a:spcAft>
              <a:buClr>
                <a:schemeClr val="dk1"/>
              </a:buClr>
              <a:buSzPct val="100000"/>
              <a:buChar char="●"/>
            </a:pPr>
            <a:r>
              <a:rPr lang="en-US" sz="2200" b="1" dirty="0"/>
              <a:t>Level 0 (Context Diagram)</a:t>
            </a:r>
            <a:r>
              <a:rPr lang="en-US" sz="2200" dirty="0"/>
              <a:t>: The highest-level DFD, giving an overview of the entire system as a single process with external entities and main data flows.</a:t>
            </a:r>
            <a:endParaRPr sz="2200" dirty="0"/>
          </a:p>
          <a:p>
            <a:pPr marL="457200" lvl="0" indent="-317500" algn="l" rtl="0">
              <a:lnSpc>
                <a:spcPct val="115000"/>
              </a:lnSpc>
              <a:spcBef>
                <a:spcPts val="0"/>
              </a:spcBef>
              <a:spcAft>
                <a:spcPts val="0"/>
              </a:spcAft>
              <a:buClr>
                <a:schemeClr val="dk1"/>
              </a:buClr>
              <a:buSzPct val="100000"/>
              <a:buChar char="●"/>
            </a:pPr>
            <a:r>
              <a:rPr lang="en-US" sz="2200" b="1" dirty="0"/>
              <a:t>Level 1</a:t>
            </a:r>
            <a:r>
              <a:rPr lang="en-US" sz="2200" dirty="0"/>
              <a:t>: Breaks down the main process into sub-processes, showing more detail about data flows and interactions within the system.</a:t>
            </a:r>
            <a:endParaRPr sz="2200" dirty="0"/>
          </a:p>
          <a:p>
            <a:pPr marL="457200" lvl="0" indent="-317500" algn="l" rtl="0">
              <a:lnSpc>
                <a:spcPct val="115000"/>
              </a:lnSpc>
              <a:spcBef>
                <a:spcPts val="0"/>
              </a:spcBef>
              <a:spcAft>
                <a:spcPts val="0"/>
              </a:spcAft>
              <a:buClr>
                <a:schemeClr val="dk1"/>
              </a:buClr>
              <a:buSzPct val="100000"/>
              <a:buChar char="●"/>
            </a:pPr>
            <a:r>
              <a:rPr lang="en-US" sz="2200" b="1" dirty="0"/>
              <a:t>Level 2 (and beyond)</a:t>
            </a:r>
            <a:r>
              <a:rPr lang="en-US" sz="2200" dirty="0"/>
              <a:t>: Provides even more detail by breaking down processes further to show finer details of the data flows and operations.</a:t>
            </a:r>
            <a:endParaRPr sz="2200" dirty="0"/>
          </a:p>
          <a:p>
            <a:pPr marL="0" lvl="0" indent="0" algn="l" rtl="0">
              <a:lnSpc>
                <a:spcPct val="100000"/>
              </a:lnSpc>
              <a:spcBef>
                <a:spcPts val="1200"/>
              </a:spcBef>
              <a:spcAft>
                <a:spcPts val="0"/>
              </a:spcAft>
              <a:buSzPct val="69545"/>
              <a:buNone/>
            </a:pPr>
            <a:r>
              <a:rPr lang="en-US" sz="2200" dirty="0">
                <a:solidFill>
                  <a:schemeClr val="dk2"/>
                </a:solidFill>
              </a:rPr>
              <a:t> </a:t>
            </a:r>
            <a:endParaRPr sz="600" dirty="0"/>
          </a:p>
        </p:txBody>
      </p:sp>
      <p:sp>
        <p:nvSpPr>
          <p:cNvPr id="236" name="Google Shape;236;g311a5d2697e_0_16"/>
          <p:cNvSpPr txBox="1">
            <a:spLocks noGrp="1"/>
          </p:cNvSpPr>
          <p:nvPr>
            <p:ph type="sldNum" idx="12"/>
          </p:nvPr>
        </p:nvSpPr>
        <p:spPr>
          <a:xfrm>
            <a:off x="10160000" y="18288"/>
            <a:ext cx="1422300" cy="329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US"/>
              <a:t>16</a:t>
            </a:fld>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312daf610b4_1_2"/>
          <p:cNvSpPr txBox="1">
            <a:spLocks noGrp="1"/>
          </p:cNvSpPr>
          <p:nvPr>
            <p:ph type="title"/>
          </p:nvPr>
        </p:nvSpPr>
        <p:spPr>
          <a:xfrm>
            <a:off x="609600" y="533400"/>
            <a:ext cx="10972800" cy="9906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a:solidFill>
                  <a:schemeClr val="dk1"/>
                </a:solidFill>
              </a:rPr>
              <a:t>Level 0 DFD </a:t>
            </a:r>
            <a:endParaRPr b="1">
              <a:solidFill>
                <a:schemeClr val="dk1"/>
              </a:solidFill>
            </a:endParaRPr>
          </a:p>
        </p:txBody>
      </p:sp>
      <p:sp>
        <p:nvSpPr>
          <p:cNvPr id="243" name="Google Shape;243;g312daf610b4_1_2"/>
          <p:cNvSpPr txBox="1">
            <a:spLocks noGrp="1"/>
          </p:cNvSpPr>
          <p:nvPr>
            <p:ph type="body" idx="1"/>
          </p:nvPr>
        </p:nvSpPr>
        <p:spPr>
          <a:xfrm>
            <a:off x="609600" y="1600200"/>
            <a:ext cx="10972800" cy="48768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en-US"/>
              <a:t>.</a:t>
            </a:r>
            <a:endParaRPr/>
          </a:p>
        </p:txBody>
      </p:sp>
      <p:sp>
        <p:nvSpPr>
          <p:cNvPr id="244" name="Google Shape;244;g312daf610b4_1_2"/>
          <p:cNvSpPr txBox="1">
            <a:spLocks noGrp="1"/>
          </p:cNvSpPr>
          <p:nvPr>
            <p:ph type="sldNum" idx="12"/>
          </p:nvPr>
        </p:nvSpPr>
        <p:spPr>
          <a:xfrm>
            <a:off x="10160000" y="18288"/>
            <a:ext cx="1422300" cy="329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US"/>
              <a:t>17</a:t>
            </a:fld>
            <a:endParaRPr/>
          </a:p>
        </p:txBody>
      </p:sp>
      <p:sp>
        <p:nvSpPr>
          <p:cNvPr id="245" name="Google Shape;245;g312daf610b4_1_2"/>
          <p:cNvSpPr/>
          <p:nvPr/>
        </p:nvSpPr>
        <p:spPr>
          <a:xfrm>
            <a:off x="4425800" y="2292650"/>
            <a:ext cx="1973700" cy="1136400"/>
          </a:xfrm>
          <a:prstGeom prst="roundRect">
            <a:avLst>
              <a:gd name="adj" fmla="val 16667"/>
            </a:avLst>
          </a:prstGeom>
          <a:solidFill>
            <a:schemeClr val="lt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t>Student</a:t>
            </a:r>
            <a:endParaRPr sz="2000" b="1"/>
          </a:p>
        </p:txBody>
      </p:sp>
      <p:sp>
        <p:nvSpPr>
          <p:cNvPr id="246" name="Google Shape;246;g312daf610b4_1_2"/>
          <p:cNvSpPr/>
          <p:nvPr/>
        </p:nvSpPr>
        <p:spPr>
          <a:xfrm>
            <a:off x="3757850" y="4515500"/>
            <a:ext cx="3309600" cy="9906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t>Automated Attendance App.</a:t>
            </a:r>
            <a:endParaRPr sz="2000" b="1"/>
          </a:p>
        </p:txBody>
      </p:sp>
      <p:cxnSp>
        <p:nvCxnSpPr>
          <p:cNvPr id="247" name="Google Shape;247;g312daf610b4_1_2"/>
          <p:cNvCxnSpPr/>
          <p:nvPr/>
        </p:nvCxnSpPr>
        <p:spPr>
          <a:xfrm>
            <a:off x="5153475" y="3429000"/>
            <a:ext cx="0" cy="1075200"/>
          </a:xfrm>
          <a:prstGeom prst="straightConnector1">
            <a:avLst/>
          </a:prstGeom>
          <a:noFill/>
          <a:ln w="38100" cap="flat" cmpd="sng">
            <a:solidFill>
              <a:schemeClr val="dk2"/>
            </a:solidFill>
            <a:prstDash val="solid"/>
            <a:round/>
            <a:headEnd type="none" w="med" len="med"/>
            <a:tailEnd type="triangle" w="med" len="med"/>
          </a:ln>
        </p:spPr>
      </p:cxnSp>
      <p:cxnSp>
        <p:nvCxnSpPr>
          <p:cNvPr id="248" name="Google Shape;248;g312daf610b4_1_2"/>
          <p:cNvCxnSpPr/>
          <p:nvPr/>
        </p:nvCxnSpPr>
        <p:spPr>
          <a:xfrm rot="10800000" flipH="1">
            <a:off x="5512325" y="3468875"/>
            <a:ext cx="9900" cy="1006800"/>
          </a:xfrm>
          <a:prstGeom prst="straightConnector1">
            <a:avLst/>
          </a:prstGeom>
          <a:noFill/>
          <a:ln w="38100" cap="flat" cmpd="sng">
            <a:solidFill>
              <a:schemeClr val="dk2"/>
            </a:solidFill>
            <a:prstDash val="solid"/>
            <a:round/>
            <a:headEnd type="none" w="med" len="med"/>
            <a:tailEnd type="triangle" w="med" len="med"/>
          </a:ln>
        </p:spPr>
      </p:cxnSp>
      <p:sp>
        <p:nvSpPr>
          <p:cNvPr id="249" name="Google Shape;249;g312daf610b4_1_2"/>
          <p:cNvSpPr txBox="1"/>
          <p:nvPr/>
        </p:nvSpPr>
        <p:spPr>
          <a:xfrm>
            <a:off x="2033475" y="3369200"/>
            <a:ext cx="1854000" cy="107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solidFill>
                  <a:schemeClr val="dk1"/>
                </a:solidFill>
              </a:rPr>
              <a:t>INPUT IMAGE</a:t>
            </a:r>
            <a:endParaRPr sz="2000" b="1">
              <a:solidFill>
                <a:schemeClr val="dk1"/>
              </a:solidFill>
            </a:endParaRPr>
          </a:p>
          <a:p>
            <a:pPr marL="0" lvl="0" indent="0" algn="l" rtl="0">
              <a:spcBef>
                <a:spcPts val="0"/>
              </a:spcBef>
              <a:spcAft>
                <a:spcPts val="0"/>
              </a:spcAft>
              <a:buNone/>
            </a:pPr>
            <a:endParaRPr sz="2400" b="1">
              <a:solidFill>
                <a:schemeClr val="dk1"/>
              </a:solidFill>
            </a:endParaRPr>
          </a:p>
        </p:txBody>
      </p:sp>
      <p:sp>
        <p:nvSpPr>
          <p:cNvPr id="250" name="Google Shape;250;g312daf610b4_1_2"/>
          <p:cNvSpPr txBox="1"/>
          <p:nvPr/>
        </p:nvSpPr>
        <p:spPr>
          <a:xfrm>
            <a:off x="6728425" y="3458900"/>
            <a:ext cx="2422200" cy="6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solidFill>
                  <a:schemeClr val="dk1"/>
                </a:solidFill>
              </a:rPr>
              <a:t>DISPLAY OUTPUT</a:t>
            </a:r>
            <a:endParaRPr sz="2000" b="1">
              <a:solidFill>
                <a:schemeClr val="dk1"/>
              </a:solidFill>
            </a:endParaRPr>
          </a:p>
        </p:txBody>
      </p:sp>
      <p:cxnSp>
        <p:nvCxnSpPr>
          <p:cNvPr id="251" name="Google Shape;251;g312daf610b4_1_2"/>
          <p:cNvCxnSpPr/>
          <p:nvPr/>
        </p:nvCxnSpPr>
        <p:spPr>
          <a:xfrm flipH="1">
            <a:off x="9310250" y="3139925"/>
            <a:ext cx="807300" cy="568200"/>
          </a:xfrm>
          <a:prstGeom prst="bentConnector3">
            <a:avLst>
              <a:gd name="adj1" fmla="val 50000"/>
            </a:avLst>
          </a:prstGeom>
          <a:noFill/>
          <a:ln w="28575" cap="flat" cmpd="sng">
            <a:solidFill>
              <a:schemeClr val="dk2"/>
            </a:solidFill>
            <a:prstDash val="solid"/>
            <a:round/>
            <a:headEnd type="none" w="med" len="med"/>
            <a:tailEnd type="none" w="med" len="med"/>
          </a:ln>
        </p:spPr>
      </p:cxnSp>
      <p:cxnSp>
        <p:nvCxnSpPr>
          <p:cNvPr id="252" name="Google Shape;252;g312daf610b4_1_2"/>
          <p:cNvCxnSpPr/>
          <p:nvPr/>
        </p:nvCxnSpPr>
        <p:spPr>
          <a:xfrm>
            <a:off x="9320100" y="3728050"/>
            <a:ext cx="787500" cy="627900"/>
          </a:xfrm>
          <a:prstGeom prst="bentConnector3">
            <a:avLst>
              <a:gd name="adj1" fmla="val 50000"/>
            </a:avLst>
          </a:prstGeom>
          <a:noFill/>
          <a:ln w="28575" cap="flat" cmpd="sng">
            <a:solidFill>
              <a:schemeClr val="dk2"/>
            </a:solidFill>
            <a:prstDash val="solid"/>
            <a:round/>
            <a:headEnd type="none" w="med" len="med"/>
            <a:tailEnd type="none" w="med" len="med"/>
          </a:ln>
        </p:spPr>
      </p:cxnSp>
      <p:sp>
        <p:nvSpPr>
          <p:cNvPr id="253" name="Google Shape;253;g312daf610b4_1_2"/>
          <p:cNvSpPr txBox="1"/>
          <p:nvPr/>
        </p:nvSpPr>
        <p:spPr>
          <a:xfrm>
            <a:off x="9704900" y="3369200"/>
            <a:ext cx="2332500" cy="1075200"/>
          </a:xfrm>
          <a:prstGeom prst="rect">
            <a:avLst/>
          </a:prstGeom>
          <a:noFill/>
          <a:ln>
            <a:noFill/>
          </a:ln>
        </p:spPr>
        <p:txBody>
          <a:bodyPr spcFirstLastPara="1" wrap="square" lIns="91425" tIns="91425" rIns="91425" bIns="91425" anchor="t" anchorCtr="0">
            <a:noAutofit/>
          </a:bodyPr>
          <a:lstStyle/>
          <a:p>
            <a:pPr marL="457200" lvl="0" indent="-323850" algn="l" rtl="0">
              <a:lnSpc>
                <a:spcPct val="150000"/>
              </a:lnSpc>
              <a:spcBef>
                <a:spcPts val="0"/>
              </a:spcBef>
              <a:spcAft>
                <a:spcPts val="0"/>
              </a:spcAft>
              <a:buClr>
                <a:schemeClr val="dk1"/>
              </a:buClr>
              <a:buSzPts val="1500"/>
              <a:buChar char="●"/>
            </a:pPr>
            <a:r>
              <a:rPr lang="en-US" sz="1500">
                <a:solidFill>
                  <a:schemeClr val="dk1"/>
                </a:solidFill>
              </a:rPr>
              <a:t>Student Info</a:t>
            </a:r>
            <a:endParaRPr sz="1500">
              <a:solidFill>
                <a:schemeClr val="dk1"/>
              </a:solidFill>
            </a:endParaRPr>
          </a:p>
          <a:p>
            <a:pPr marL="457200" lvl="0" indent="-323850" algn="l" rtl="0">
              <a:lnSpc>
                <a:spcPct val="150000"/>
              </a:lnSpc>
              <a:spcBef>
                <a:spcPts val="0"/>
              </a:spcBef>
              <a:spcAft>
                <a:spcPts val="0"/>
              </a:spcAft>
              <a:buClr>
                <a:schemeClr val="dk1"/>
              </a:buClr>
              <a:buSzPts val="1500"/>
              <a:buChar char="●"/>
            </a:pPr>
            <a:r>
              <a:rPr lang="en-US" sz="1500">
                <a:solidFill>
                  <a:schemeClr val="dk1"/>
                </a:solidFill>
              </a:rPr>
              <a:t>Attendance Status</a:t>
            </a:r>
            <a:endParaRPr sz="1500">
              <a:solidFill>
                <a:schemeClr val="dk1"/>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g312daf610b4_1_29"/>
          <p:cNvSpPr txBox="1">
            <a:spLocks noGrp="1"/>
          </p:cNvSpPr>
          <p:nvPr>
            <p:ph type="title"/>
          </p:nvPr>
        </p:nvSpPr>
        <p:spPr>
          <a:xfrm>
            <a:off x="609600" y="533400"/>
            <a:ext cx="10972800" cy="9906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a:solidFill>
                  <a:schemeClr val="dk1"/>
                </a:solidFill>
              </a:rPr>
              <a:t>Level 1 DFD</a:t>
            </a:r>
            <a:endParaRPr b="1">
              <a:solidFill>
                <a:schemeClr val="dk1"/>
              </a:solidFill>
            </a:endParaRPr>
          </a:p>
        </p:txBody>
      </p:sp>
      <p:sp>
        <p:nvSpPr>
          <p:cNvPr id="260" name="Google Shape;260;g312daf610b4_1_29"/>
          <p:cNvSpPr txBox="1">
            <a:spLocks noGrp="1"/>
          </p:cNvSpPr>
          <p:nvPr>
            <p:ph type="sldNum" idx="12"/>
          </p:nvPr>
        </p:nvSpPr>
        <p:spPr>
          <a:xfrm>
            <a:off x="10160000" y="18288"/>
            <a:ext cx="1422300" cy="329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US"/>
              <a:t>18</a:t>
            </a:fld>
            <a:endParaRPr/>
          </a:p>
        </p:txBody>
      </p:sp>
      <p:sp>
        <p:nvSpPr>
          <p:cNvPr id="261" name="Google Shape;261;g312daf610b4_1_29"/>
          <p:cNvSpPr txBox="1"/>
          <p:nvPr/>
        </p:nvSpPr>
        <p:spPr>
          <a:xfrm>
            <a:off x="7436150" y="5582100"/>
            <a:ext cx="1365600" cy="91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chemeClr val="dk1"/>
              </a:solidFill>
            </a:endParaRPr>
          </a:p>
        </p:txBody>
      </p:sp>
      <p:sp>
        <p:nvSpPr>
          <p:cNvPr id="262" name="Google Shape;262;g312daf610b4_1_29"/>
          <p:cNvSpPr txBox="1"/>
          <p:nvPr/>
        </p:nvSpPr>
        <p:spPr>
          <a:xfrm>
            <a:off x="10875125" y="4724850"/>
            <a:ext cx="1422300" cy="144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chemeClr val="dk1"/>
              </a:solidFill>
            </a:endParaRPr>
          </a:p>
        </p:txBody>
      </p:sp>
      <p:sp>
        <p:nvSpPr>
          <p:cNvPr id="263" name="Google Shape;263;g312daf610b4_1_29"/>
          <p:cNvSpPr txBox="1"/>
          <p:nvPr/>
        </p:nvSpPr>
        <p:spPr>
          <a:xfrm>
            <a:off x="9869400" y="5523600"/>
            <a:ext cx="2322600" cy="1334400"/>
          </a:xfrm>
          <a:prstGeom prst="rect">
            <a:avLst/>
          </a:prstGeom>
          <a:noFill/>
          <a:ln>
            <a:noFill/>
          </a:ln>
        </p:spPr>
        <p:txBody>
          <a:bodyPr spcFirstLastPara="1" wrap="square" lIns="91425" tIns="91425" rIns="91425" bIns="91425" anchor="t" anchorCtr="0">
            <a:noAutofit/>
          </a:bodyPr>
          <a:lstStyle/>
          <a:p>
            <a:pPr marL="457200" lvl="0" indent="0" algn="l" rtl="0">
              <a:lnSpc>
                <a:spcPct val="150000"/>
              </a:lnSpc>
              <a:spcBef>
                <a:spcPts val="0"/>
              </a:spcBef>
              <a:spcAft>
                <a:spcPts val="0"/>
              </a:spcAft>
              <a:buNone/>
            </a:pPr>
            <a:r>
              <a:rPr lang="en-US" sz="2000" b="1">
                <a:solidFill>
                  <a:schemeClr val="dk1"/>
                </a:solidFill>
              </a:rPr>
              <a:t>Output </a:t>
            </a:r>
            <a:endParaRPr sz="2000" b="1">
              <a:solidFill>
                <a:schemeClr val="dk1"/>
              </a:solidFill>
            </a:endParaRPr>
          </a:p>
          <a:p>
            <a:pPr marL="457200" lvl="0" indent="-323850" algn="l" rtl="0">
              <a:lnSpc>
                <a:spcPct val="150000"/>
              </a:lnSpc>
              <a:spcBef>
                <a:spcPts val="0"/>
              </a:spcBef>
              <a:spcAft>
                <a:spcPts val="0"/>
              </a:spcAft>
              <a:buClr>
                <a:schemeClr val="dk1"/>
              </a:buClr>
              <a:buSzPts val="1500"/>
              <a:buChar char="●"/>
            </a:pPr>
            <a:r>
              <a:rPr lang="en-US" sz="1500">
                <a:solidFill>
                  <a:schemeClr val="dk1"/>
                </a:solidFill>
              </a:rPr>
              <a:t>Student Info</a:t>
            </a:r>
            <a:endParaRPr sz="1500">
              <a:solidFill>
                <a:schemeClr val="dk1"/>
              </a:solidFill>
            </a:endParaRPr>
          </a:p>
          <a:p>
            <a:pPr marL="457200" lvl="0" indent="-323850" algn="l" rtl="0">
              <a:lnSpc>
                <a:spcPct val="150000"/>
              </a:lnSpc>
              <a:spcBef>
                <a:spcPts val="0"/>
              </a:spcBef>
              <a:spcAft>
                <a:spcPts val="0"/>
              </a:spcAft>
              <a:buClr>
                <a:schemeClr val="dk1"/>
              </a:buClr>
              <a:buSzPts val="1500"/>
              <a:buChar char="●"/>
            </a:pPr>
            <a:r>
              <a:rPr lang="en-US" sz="1500">
                <a:solidFill>
                  <a:schemeClr val="dk1"/>
                </a:solidFill>
              </a:rPr>
              <a:t>Attendance Status</a:t>
            </a:r>
            <a:endParaRPr sz="1500">
              <a:solidFill>
                <a:schemeClr val="dk1"/>
              </a:solidFill>
            </a:endParaRPr>
          </a:p>
          <a:p>
            <a:pPr marL="0" lvl="0" indent="0" algn="l" rtl="0">
              <a:spcBef>
                <a:spcPts val="0"/>
              </a:spcBef>
              <a:spcAft>
                <a:spcPts val="0"/>
              </a:spcAft>
              <a:buNone/>
            </a:pPr>
            <a:endParaRPr sz="2400">
              <a:solidFill>
                <a:schemeClr val="dk1"/>
              </a:solidFill>
            </a:endParaRPr>
          </a:p>
        </p:txBody>
      </p:sp>
      <p:cxnSp>
        <p:nvCxnSpPr>
          <p:cNvPr id="264" name="Google Shape;264;g312daf610b4_1_29"/>
          <p:cNvCxnSpPr/>
          <p:nvPr/>
        </p:nvCxnSpPr>
        <p:spPr>
          <a:xfrm flipH="1">
            <a:off x="9599225" y="5454525"/>
            <a:ext cx="831300" cy="825300"/>
          </a:xfrm>
          <a:prstGeom prst="bentConnector3">
            <a:avLst>
              <a:gd name="adj1" fmla="val 50000"/>
            </a:avLst>
          </a:prstGeom>
          <a:noFill/>
          <a:ln w="28575" cap="flat" cmpd="sng">
            <a:solidFill>
              <a:schemeClr val="dk2"/>
            </a:solidFill>
            <a:prstDash val="solid"/>
            <a:round/>
            <a:headEnd type="none" w="med" len="med"/>
            <a:tailEnd type="none" w="med" len="med"/>
          </a:ln>
        </p:spPr>
      </p:cxnSp>
      <p:cxnSp>
        <p:nvCxnSpPr>
          <p:cNvPr id="265" name="Google Shape;265;g312daf610b4_1_29"/>
          <p:cNvCxnSpPr/>
          <p:nvPr/>
        </p:nvCxnSpPr>
        <p:spPr>
          <a:xfrm>
            <a:off x="9659025" y="6289825"/>
            <a:ext cx="761700" cy="360900"/>
          </a:xfrm>
          <a:prstGeom prst="bentConnector3">
            <a:avLst>
              <a:gd name="adj1" fmla="val 50000"/>
            </a:avLst>
          </a:prstGeom>
          <a:noFill/>
          <a:ln w="28575" cap="flat" cmpd="sng">
            <a:solidFill>
              <a:schemeClr val="dk2"/>
            </a:solidFill>
            <a:prstDash val="solid"/>
            <a:round/>
            <a:headEnd type="none" w="med" len="med"/>
            <a:tailEnd type="none" w="med" len="med"/>
          </a:ln>
        </p:spPr>
      </p:cxnSp>
      <p:pic>
        <p:nvPicPr>
          <p:cNvPr id="266" name="Google Shape;266;g312daf610b4_1_29"/>
          <p:cNvPicPr preferRelativeResize="0"/>
          <p:nvPr/>
        </p:nvPicPr>
        <p:blipFill>
          <a:blip r:embed="rId3">
            <a:alphaModFix/>
          </a:blip>
          <a:stretch>
            <a:fillRect/>
          </a:stretch>
        </p:blipFill>
        <p:spPr>
          <a:xfrm>
            <a:off x="0" y="1875550"/>
            <a:ext cx="9987950" cy="4775075"/>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g312daf610b4_1_60"/>
          <p:cNvSpPr txBox="1"/>
          <p:nvPr/>
        </p:nvSpPr>
        <p:spPr>
          <a:xfrm>
            <a:off x="612475" y="622000"/>
            <a:ext cx="110526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000" b="1">
                <a:solidFill>
                  <a:schemeClr val="dk1"/>
                </a:solidFill>
              </a:rPr>
              <a:t>Level 2 DFD</a:t>
            </a:r>
            <a:endParaRPr sz="4000" b="1">
              <a:solidFill>
                <a:schemeClr val="dk1"/>
              </a:solidFill>
            </a:endParaRPr>
          </a:p>
        </p:txBody>
      </p:sp>
      <p:sp>
        <p:nvSpPr>
          <p:cNvPr id="273" name="Google Shape;273;g312daf610b4_1_60"/>
          <p:cNvSpPr txBox="1"/>
          <p:nvPr/>
        </p:nvSpPr>
        <p:spPr>
          <a:xfrm>
            <a:off x="8243575" y="1307575"/>
            <a:ext cx="4635000" cy="6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chemeClr val="dk1"/>
              </a:solidFill>
            </a:endParaRPr>
          </a:p>
        </p:txBody>
      </p:sp>
      <p:sp>
        <p:nvSpPr>
          <p:cNvPr id="274" name="Google Shape;274;g312daf610b4_1_60"/>
          <p:cNvSpPr txBox="1"/>
          <p:nvPr/>
        </p:nvSpPr>
        <p:spPr>
          <a:xfrm>
            <a:off x="6920925" y="2845525"/>
            <a:ext cx="787500" cy="32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chemeClr val="dk1"/>
              </a:solidFill>
            </a:endParaRPr>
          </a:p>
        </p:txBody>
      </p:sp>
      <p:sp>
        <p:nvSpPr>
          <p:cNvPr id="275" name="Google Shape;275;g312daf610b4_1_60"/>
          <p:cNvSpPr txBox="1"/>
          <p:nvPr/>
        </p:nvSpPr>
        <p:spPr>
          <a:xfrm>
            <a:off x="10007900" y="5523600"/>
            <a:ext cx="2322600" cy="1334400"/>
          </a:xfrm>
          <a:prstGeom prst="rect">
            <a:avLst/>
          </a:prstGeom>
          <a:noFill/>
          <a:ln>
            <a:noFill/>
          </a:ln>
        </p:spPr>
        <p:txBody>
          <a:bodyPr spcFirstLastPara="1" wrap="square" lIns="91425" tIns="91425" rIns="91425" bIns="91425" anchor="t" anchorCtr="0">
            <a:noAutofit/>
          </a:bodyPr>
          <a:lstStyle/>
          <a:p>
            <a:pPr marL="457200" lvl="0" indent="0" algn="l" rtl="0">
              <a:lnSpc>
                <a:spcPct val="150000"/>
              </a:lnSpc>
              <a:spcBef>
                <a:spcPts val="0"/>
              </a:spcBef>
              <a:spcAft>
                <a:spcPts val="0"/>
              </a:spcAft>
              <a:buNone/>
            </a:pPr>
            <a:r>
              <a:rPr lang="en-US" sz="2000" b="1">
                <a:solidFill>
                  <a:schemeClr val="dk1"/>
                </a:solidFill>
              </a:rPr>
              <a:t>Output </a:t>
            </a:r>
            <a:endParaRPr sz="2000" b="1">
              <a:solidFill>
                <a:schemeClr val="dk1"/>
              </a:solidFill>
            </a:endParaRPr>
          </a:p>
          <a:p>
            <a:pPr marL="457200" lvl="0" indent="-323850" algn="l" rtl="0">
              <a:lnSpc>
                <a:spcPct val="150000"/>
              </a:lnSpc>
              <a:spcBef>
                <a:spcPts val="0"/>
              </a:spcBef>
              <a:spcAft>
                <a:spcPts val="0"/>
              </a:spcAft>
              <a:buClr>
                <a:schemeClr val="dk1"/>
              </a:buClr>
              <a:buSzPts val="1500"/>
              <a:buChar char="●"/>
            </a:pPr>
            <a:r>
              <a:rPr lang="en-US" sz="1500">
                <a:solidFill>
                  <a:schemeClr val="dk1"/>
                </a:solidFill>
              </a:rPr>
              <a:t>Student Info</a:t>
            </a:r>
            <a:endParaRPr sz="1500">
              <a:solidFill>
                <a:schemeClr val="dk1"/>
              </a:solidFill>
            </a:endParaRPr>
          </a:p>
          <a:p>
            <a:pPr marL="457200" lvl="0" indent="-323850" algn="l" rtl="0">
              <a:lnSpc>
                <a:spcPct val="150000"/>
              </a:lnSpc>
              <a:spcBef>
                <a:spcPts val="0"/>
              </a:spcBef>
              <a:spcAft>
                <a:spcPts val="0"/>
              </a:spcAft>
              <a:buClr>
                <a:schemeClr val="dk1"/>
              </a:buClr>
              <a:buSzPts val="1500"/>
              <a:buChar char="●"/>
            </a:pPr>
            <a:r>
              <a:rPr lang="en-US" sz="1500">
                <a:solidFill>
                  <a:schemeClr val="dk1"/>
                </a:solidFill>
              </a:rPr>
              <a:t>Attendance Status</a:t>
            </a:r>
            <a:endParaRPr sz="1500">
              <a:solidFill>
                <a:schemeClr val="dk1"/>
              </a:solidFill>
            </a:endParaRPr>
          </a:p>
          <a:p>
            <a:pPr marL="0" lvl="0" indent="0" algn="l" rtl="0">
              <a:spcBef>
                <a:spcPts val="0"/>
              </a:spcBef>
              <a:spcAft>
                <a:spcPts val="0"/>
              </a:spcAft>
              <a:buNone/>
            </a:pPr>
            <a:endParaRPr sz="2400">
              <a:solidFill>
                <a:schemeClr val="dk1"/>
              </a:solidFill>
            </a:endParaRPr>
          </a:p>
        </p:txBody>
      </p:sp>
      <p:cxnSp>
        <p:nvCxnSpPr>
          <p:cNvPr id="276" name="Google Shape;276;g312daf610b4_1_60"/>
          <p:cNvCxnSpPr/>
          <p:nvPr/>
        </p:nvCxnSpPr>
        <p:spPr>
          <a:xfrm rot="10800000" flipH="1">
            <a:off x="9708850" y="6066450"/>
            <a:ext cx="528300" cy="339000"/>
          </a:xfrm>
          <a:prstGeom prst="bentConnector3">
            <a:avLst>
              <a:gd name="adj1" fmla="val 50000"/>
            </a:avLst>
          </a:prstGeom>
          <a:noFill/>
          <a:ln w="28575" cap="flat" cmpd="sng">
            <a:solidFill>
              <a:schemeClr val="dk2"/>
            </a:solidFill>
            <a:prstDash val="solid"/>
            <a:round/>
            <a:headEnd type="none" w="med" len="med"/>
            <a:tailEnd type="none" w="med" len="med"/>
          </a:ln>
        </p:spPr>
      </p:cxnSp>
      <p:cxnSp>
        <p:nvCxnSpPr>
          <p:cNvPr id="277" name="Google Shape;277;g312daf610b4_1_60"/>
          <p:cNvCxnSpPr/>
          <p:nvPr/>
        </p:nvCxnSpPr>
        <p:spPr>
          <a:xfrm>
            <a:off x="9729550" y="6405450"/>
            <a:ext cx="486900" cy="348900"/>
          </a:xfrm>
          <a:prstGeom prst="bentConnector3">
            <a:avLst>
              <a:gd name="adj1" fmla="val 52619"/>
            </a:avLst>
          </a:prstGeom>
          <a:noFill/>
          <a:ln w="28575" cap="flat" cmpd="sng">
            <a:solidFill>
              <a:schemeClr val="dk2"/>
            </a:solidFill>
            <a:prstDash val="solid"/>
            <a:round/>
            <a:headEnd type="none" w="med" len="med"/>
            <a:tailEnd type="none" w="med" len="med"/>
          </a:ln>
        </p:spPr>
      </p:cxnSp>
      <p:pic>
        <p:nvPicPr>
          <p:cNvPr id="278" name="Google Shape;278;g312daf610b4_1_60"/>
          <p:cNvPicPr preferRelativeResize="0"/>
          <p:nvPr/>
        </p:nvPicPr>
        <p:blipFill>
          <a:blip r:embed="rId3">
            <a:alphaModFix/>
          </a:blip>
          <a:stretch>
            <a:fillRect/>
          </a:stretch>
        </p:blipFill>
        <p:spPr>
          <a:xfrm>
            <a:off x="95534" y="1654700"/>
            <a:ext cx="10311092" cy="5163425"/>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g31743f8dcc5_0_29"/>
          <p:cNvSpPr txBox="1">
            <a:spLocks noGrp="1"/>
          </p:cNvSpPr>
          <p:nvPr>
            <p:ph type="title"/>
          </p:nvPr>
        </p:nvSpPr>
        <p:spPr>
          <a:xfrm>
            <a:off x="609600" y="533400"/>
            <a:ext cx="10972800" cy="9906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dirty="0">
                <a:solidFill>
                  <a:schemeClr val="dk1"/>
                </a:solidFill>
              </a:rPr>
              <a:t>Introduction to Project</a:t>
            </a:r>
            <a:endParaRPr dirty="0">
              <a:solidFill>
                <a:schemeClr val="dk1"/>
              </a:solidFill>
            </a:endParaRPr>
          </a:p>
        </p:txBody>
      </p:sp>
      <p:sp>
        <p:nvSpPr>
          <p:cNvPr id="109" name="Google Shape;109;g31743f8dcc5_0_29"/>
          <p:cNvSpPr txBox="1">
            <a:spLocks noGrp="1"/>
          </p:cNvSpPr>
          <p:nvPr>
            <p:ph type="body" idx="1"/>
          </p:nvPr>
        </p:nvSpPr>
        <p:spPr>
          <a:xfrm>
            <a:off x="183137" y="1492155"/>
            <a:ext cx="7574100" cy="4995000"/>
          </a:xfrm>
          <a:prstGeom prst="rect">
            <a:avLst/>
          </a:prstGeom>
        </p:spPr>
        <p:txBody>
          <a:bodyPr spcFirstLastPara="1" wrap="square" lIns="91425" tIns="45700" rIns="91425" bIns="45700" anchor="t" anchorCtr="0">
            <a:normAutofit fontScale="92500" lnSpcReduction="10000"/>
          </a:bodyPr>
          <a:lstStyle/>
          <a:p>
            <a:pPr marL="0" lvl="0" indent="0" algn="l" rtl="0">
              <a:spcBef>
                <a:spcPts val="360"/>
              </a:spcBef>
              <a:spcAft>
                <a:spcPts val="0"/>
              </a:spcAft>
              <a:buNone/>
            </a:pPr>
            <a:r>
              <a:rPr lang="en-US" b="1" dirty="0"/>
              <a:t>Problem Statement- </a:t>
            </a:r>
            <a:br>
              <a:rPr lang="en-US" b="1" dirty="0"/>
            </a:br>
            <a:endParaRPr b="1" dirty="0"/>
          </a:p>
          <a:p>
            <a:pPr marL="457200" lvl="0" indent="-318468" algn="l" rtl="0">
              <a:spcBef>
                <a:spcPts val="360"/>
              </a:spcBef>
              <a:spcAft>
                <a:spcPts val="0"/>
              </a:spcAft>
              <a:buClr>
                <a:schemeClr val="dk1"/>
              </a:buClr>
              <a:buSzPct val="63750"/>
              <a:buChar char="●"/>
            </a:pPr>
            <a:r>
              <a:rPr lang="en-US" dirty="0"/>
              <a:t>In the traditional system, the teacher calls out each student's name or roll number and makes a physical attendance sheet, which is very time-consuming.</a:t>
            </a:r>
            <a:endParaRPr dirty="0"/>
          </a:p>
          <a:p>
            <a:pPr marL="457200" lvl="0" indent="-346075" algn="l" rtl="0">
              <a:spcBef>
                <a:spcPts val="0"/>
              </a:spcBef>
              <a:spcAft>
                <a:spcPts val="0"/>
              </a:spcAft>
              <a:buClr>
                <a:schemeClr val="dk1"/>
              </a:buClr>
              <a:buSzPct val="83333"/>
              <a:buChar char="•"/>
            </a:pPr>
            <a:r>
              <a:rPr lang="en-US" dirty="0"/>
              <a:t>Students who arrive late to class receive full attendance, which is unfair to those who attend the entire lecture.</a:t>
            </a:r>
            <a:endParaRPr dirty="0"/>
          </a:p>
          <a:p>
            <a:pPr marL="457200" lvl="0" indent="-346075" algn="l" rtl="0">
              <a:spcBef>
                <a:spcPts val="0"/>
              </a:spcBef>
              <a:spcAft>
                <a:spcPts val="0"/>
              </a:spcAft>
              <a:buClr>
                <a:schemeClr val="dk1"/>
              </a:buClr>
              <a:buSzPct val="83333"/>
              <a:buChar char="•"/>
            </a:pPr>
            <a:r>
              <a:rPr lang="en-US" dirty="0"/>
              <a:t>The traditional system is prone to human error.</a:t>
            </a:r>
            <a:endParaRPr dirty="0"/>
          </a:p>
          <a:p>
            <a:pPr marL="457200" lvl="0" indent="-346075" algn="l" rtl="0">
              <a:spcBef>
                <a:spcPts val="0"/>
              </a:spcBef>
              <a:spcAft>
                <a:spcPts val="0"/>
              </a:spcAft>
              <a:buClr>
                <a:schemeClr val="dk1"/>
              </a:buClr>
              <a:buSzPct val="83333"/>
              <a:buChar char="•"/>
            </a:pPr>
            <a:r>
              <a:rPr lang="en-US" dirty="0"/>
              <a:t>A major issue in the traditional system is proxy attendance.</a:t>
            </a:r>
            <a:endParaRPr dirty="0"/>
          </a:p>
          <a:p>
            <a:pPr marL="457200" lvl="0" indent="-346075" algn="l" rtl="0">
              <a:spcBef>
                <a:spcPts val="0"/>
              </a:spcBef>
              <a:spcAft>
                <a:spcPts val="0"/>
              </a:spcAft>
              <a:buClr>
                <a:schemeClr val="dk1"/>
              </a:buClr>
              <a:buSzPct val="83333"/>
              <a:buChar char="•"/>
            </a:pPr>
            <a:r>
              <a:rPr lang="en-US" dirty="0"/>
              <a:t>Teachers lose valuable class time while taking attendance.</a:t>
            </a:r>
            <a:endParaRPr dirty="0"/>
          </a:p>
          <a:p>
            <a:pPr marL="457200" lvl="0" indent="-346075" algn="l" rtl="0">
              <a:spcBef>
                <a:spcPts val="0"/>
              </a:spcBef>
              <a:spcAft>
                <a:spcPts val="0"/>
              </a:spcAft>
              <a:buClr>
                <a:schemeClr val="dk1"/>
              </a:buClr>
              <a:buSzPct val="83333"/>
              <a:buChar char="•"/>
            </a:pPr>
            <a:r>
              <a:rPr lang="en-US" dirty="0"/>
              <a:t>The traditional method involves a lot of paperwork, contributing to environmental waste.</a:t>
            </a:r>
            <a:endParaRPr dirty="0"/>
          </a:p>
          <a:p>
            <a:pPr marL="0" lvl="0" indent="0" algn="l" rtl="0">
              <a:spcBef>
                <a:spcPts val="360"/>
              </a:spcBef>
              <a:spcAft>
                <a:spcPts val="0"/>
              </a:spcAft>
              <a:buNone/>
            </a:pPr>
            <a:endParaRPr dirty="0"/>
          </a:p>
        </p:txBody>
      </p:sp>
      <p:sp>
        <p:nvSpPr>
          <p:cNvPr id="110" name="Google Shape;110;g31743f8dcc5_0_29"/>
          <p:cNvSpPr txBox="1">
            <a:spLocks noGrp="1"/>
          </p:cNvSpPr>
          <p:nvPr>
            <p:ph type="sldNum" idx="12"/>
          </p:nvPr>
        </p:nvSpPr>
        <p:spPr>
          <a:xfrm>
            <a:off x="10160000" y="18288"/>
            <a:ext cx="1422300" cy="329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US"/>
              <a:t>2</a:t>
            </a:fld>
            <a:endParaRPr/>
          </a:p>
        </p:txBody>
      </p:sp>
      <p:pic>
        <p:nvPicPr>
          <p:cNvPr id="111" name="Google Shape;111;g31743f8dcc5_0_29"/>
          <p:cNvPicPr preferRelativeResize="0"/>
          <p:nvPr/>
        </p:nvPicPr>
        <p:blipFill>
          <a:blip r:embed="rId3">
            <a:alphaModFix/>
          </a:blip>
          <a:stretch>
            <a:fillRect/>
          </a:stretch>
        </p:blipFill>
        <p:spPr>
          <a:xfrm>
            <a:off x="7307676" y="1860137"/>
            <a:ext cx="4884324" cy="3728050"/>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g31413608132_2_0"/>
          <p:cNvSpPr txBox="1">
            <a:spLocks noGrp="1"/>
          </p:cNvSpPr>
          <p:nvPr>
            <p:ph type="title"/>
          </p:nvPr>
        </p:nvSpPr>
        <p:spPr>
          <a:xfrm>
            <a:off x="609600" y="533400"/>
            <a:ext cx="10972800" cy="9906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a:solidFill>
                  <a:schemeClr val="dk1"/>
                </a:solidFill>
              </a:rPr>
              <a:t>Existing Attendance Management System</a:t>
            </a:r>
            <a:endParaRPr b="1">
              <a:solidFill>
                <a:schemeClr val="dk1"/>
              </a:solidFill>
            </a:endParaRPr>
          </a:p>
        </p:txBody>
      </p:sp>
      <p:sp>
        <p:nvSpPr>
          <p:cNvPr id="285" name="Google Shape;285;g31413608132_2_0"/>
          <p:cNvSpPr txBox="1">
            <a:spLocks noGrp="1"/>
          </p:cNvSpPr>
          <p:nvPr>
            <p:ph type="body" idx="1"/>
          </p:nvPr>
        </p:nvSpPr>
        <p:spPr>
          <a:xfrm>
            <a:off x="609600" y="1600200"/>
            <a:ext cx="10972800" cy="48768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endParaRPr sz="1300" b="1"/>
          </a:p>
          <a:p>
            <a:pPr marL="457200" lvl="0" indent="-368300" algn="l" rtl="0">
              <a:spcBef>
                <a:spcPts val="360"/>
              </a:spcBef>
              <a:spcAft>
                <a:spcPts val="0"/>
              </a:spcAft>
              <a:buSzPts val="2200"/>
              <a:buAutoNum type="arabicPeriod"/>
            </a:pPr>
            <a:r>
              <a:rPr lang="en-US" sz="2200"/>
              <a:t>Manual Attendance Systems (Paper-Based Roll Calls)</a:t>
            </a:r>
            <a:endParaRPr sz="2200"/>
          </a:p>
          <a:p>
            <a:pPr marL="457200" lvl="0" indent="-368300" algn="l" rtl="0">
              <a:lnSpc>
                <a:spcPct val="115000"/>
              </a:lnSpc>
              <a:spcBef>
                <a:spcPts val="0"/>
              </a:spcBef>
              <a:spcAft>
                <a:spcPts val="0"/>
              </a:spcAft>
              <a:buSzPts val="2200"/>
              <a:buAutoNum type="arabicPeriod"/>
            </a:pPr>
            <a:r>
              <a:rPr lang="en-US" sz="2200"/>
              <a:t>Biometric Attendance Systems</a:t>
            </a:r>
            <a:endParaRPr sz="2200"/>
          </a:p>
          <a:p>
            <a:pPr marL="457200" lvl="0" indent="-368300" algn="l" rtl="0">
              <a:spcBef>
                <a:spcPts val="0"/>
              </a:spcBef>
              <a:spcAft>
                <a:spcPts val="0"/>
              </a:spcAft>
              <a:buSzPts val="2200"/>
              <a:buAutoNum type="arabicPeriod"/>
            </a:pPr>
            <a:r>
              <a:rPr lang="en-US" sz="2200"/>
              <a:t>RFID-Based Attendance Systems</a:t>
            </a:r>
            <a:endParaRPr sz="2200"/>
          </a:p>
          <a:p>
            <a:pPr marL="457200" lvl="0" indent="-368300" algn="l" rtl="0">
              <a:spcBef>
                <a:spcPts val="0"/>
              </a:spcBef>
              <a:spcAft>
                <a:spcPts val="0"/>
              </a:spcAft>
              <a:buSzPts val="2200"/>
              <a:buAutoNum type="arabicPeriod"/>
            </a:pPr>
            <a:r>
              <a:rPr lang="en-US" sz="2200"/>
              <a:t>Smart Card Attendance Systems</a:t>
            </a:r>
            <a:endParaRPr sz="2200"/>
          </a:p>
          <a:p>
            <a:pPr marL="457200" lvl="0" indent="-368300" algn="l" rtl="0">
              <a:spcBef>
                <a:spcPts val="0"/>
              </a:spcBef>
              <a:spcAft>
                <a:spcPts val="0"/>
              </a:spcAft>
              <a:buSzPts val="2200"/>
              <a:buAutoNum type="arabicPeriod"/>
            </a:pPr>
            <a:r>
              <a:rPr lang="en-US" sz="2200"/>
              <a:t>Cloud-Based Attendance Systems</a:t>
            </a:r>
            <a:endParaRPr sz="2200"/>
          </a:p>
          <a:p>
            <a:pPr marL="457200" lvl="0" indent="-368300" algn="l" rtl="0">
              <a:spcBef>
                <a:spcPts val="0"/>
              </a:spcBef>
              <a:spcAft>
                <a:spcPts val="0"/>
              </a:spcAft>
              <a:buSzPts val="2200"/>
              <a:buAutoNum type="arabicPeriod"/>
            </a:pPr>
            <a:r>
              <a:rPr lang="en-US" sz="2200"/>
              <a:t>Mobile-Based Attendance Systems</a:t>
            </a:r>
            <a:endParaRPr sz="2200"/>
          </a:p>
          <a:p>
            <a:pPr marL="457200" lvl="0" indent="-368300" algn="l" rtl="0">
              <a:spcBef>
                <a:spcPts val="0"/>
              </a:spcBef>
              <a:spcAft>
                <a:spcPts val="0"/>
              </a:spcAft>
              <a:buSzPts val="2200"/>
              <a:buAutoNum type="arabicPeriod"/>
            </a:pPr>
            <a:r>
              <a:rPr lang="en-US" sz="2200"/>
              <a:t>AI-Based Attendance Systems</a:t>
            </a:r>
            <a:endParaRPr sz="2200"/>
          </a:p>
        </p:txBody>
      </p:sp>
      <p:sp>
        <p:nvSpPr>
          <p:cNvPr id="286" name="Google Shape;286;g31413608132_2_0"/>
          <p:cNvSpPr txBox="1">
            <a:spLocks noGrp="1"/>
          </p:cNvSpPr>
          <p:nvPr>
            <p:ph type="sldNum" idx="12"/>
          </p:nvPr>
        </p:nvSpPr>
        <p:spPr>
          <a:xfrm>
            <a:off x="10160000" y="18288"/>
            <a:ext cx="1422300" cy="329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US"/>
              <a:t>20</a:t>
            </a:fld>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g31413608132_2_15"/>
          <p:cNvSpPr txBox="1">
            <a:spLocks noGrp="1"/>
          </p:cNvSpPr>
          <p:nvPr>
            <p:ph type="title"/>
          </p:nvPr>
        </p:nvSpPr>
        <p:spPr>
          <a:xfrm>
            <a:off x="609600" y="533400"/>
            <a:ext cx="10972800" cy="9906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a:solidFill>
                  <a:schemeClr val="dk1"/>
                </a:solidFill>
              </a:rPr>
              <a:t>Manual Attendance Systems </a:t>
            </a:r>
            <a:endParaRPr b="1">
              <a:solidFill>
                <a:schemeClr val="dk1"/>
              </a:solidFill>
            </a:endParaRPr>
          </a:p>
        </p:txBody>
      </p:sp>
      <p:sp>
        <p:nvSpPr>
          <p:cNvPr id="293" name="Google Shape;293;g31413608132_2_15"/>
          <p:cNvSpPr txBox="1">
            <a:spLocks noGrp="1"/>
          </p:cNvSpPr>
          <p:nvPr>
            <p:ph type="body" idx="1"/>
          </p:nvPr>
        </p:nvSpPr>
        <p:spPr>
          <a:xfrm>
            <a:off x="493625" y="1981200"/>
            <a:ext cx="10862100" cy="4876800"/>
          </a:xfrm>
          <a:prstGeom prst="rect">
            <a:avLst/>
          </a:prstGeom>
        </p:spPr>
        <p:txBody>
          <a:bodyPr spcFirstLastPara="1" wrap="square" lIns="91425" tIns="45700" rIns="91425" bIns="45700" anchor="t" anchorCtr="0">
            <a:normAutofit/>
          </a:bodyPr>
          <a:lstStyle/>
          <a:p>
            <a:pPr marL="0" lvl="0" indent="0" algn="l" rtl="0">
              <a:lnSpc>
                <a:spcPct val="115000"/>
              </a:lnSpc>
              <a:spcBef>
                <a:spcPts val="1200"/>
              </a:spcBef>
              <a:spcAft>
                <a:spcPts val="0"/>
              </a:spcAft>
              <a:buClr>
                <a:schemeClr val="dk1"/>
              </a:buClr>
              <a:buSzPts val="1100"/>
              <a:buFont typeface="Arial"/>
              <a:buNone/>
            </a:pPr>
            <a:r>
              <a:rPr lang="en-US" sz="2200" b="1"/>
              <a:t>Features:</a:t>
            </a:r>
            <a:endParaRPr sz="2200" b="1"/>
          </a:p>
          <a:p>
            <a:pPr marL="457200" lvl="0" indent="-368300" algn="l" rtl="0">
              <a:lnSpc>
                <a:spcPct val="115000"/>
              </a:lnSpc>
              <a:spcBef>
                <a:spcPts val="1200"/>
              </a:spcBef>
              <a:spcAft>
                <a:spcPts val="0"/>
              </a:spcAft>
              <a:buClr>
                <a:schemeClr val="dk1"/>
              </a:buClr>
              <a:buSzPts val="2200"/>
              <a:buChar char="●"/>
            </a:pPr>
            <a:r>
              <a:rPr lang="en-US" sz="2200"/>
              <a:t>Simple and straightforward, using pen and paper for attendance.</a:t>
            </a:r>
            <a:endParaRPr sz="2200"/>
          </a:p>
          <a:p>
            <a:pPr marL="457200" lvl="0" indent="-368300" algn="l" rtl="0">
              <a:lnSpc>
                <a:spcPct val="115000"/>
              </a:lnSpc>
              <a:spcBef>
                <a:spcPts val="0"/>
              </a:spcBef>
              <a:spcAft>
                <a:spcPts val="0"/>
              </a:spcAft>
              <a:buClr>
                <a:schemeClr val="dk1"/>
              </a:buClr>
              <a:buSzPts val="2200"/>
              <a:buChar char="●"/>
            </a:pPr>
            <a:r>
              <a:rPr lang="en-US" sz="2200"/>
              <a:t>Low cost, requiring no technology or advanced equipment.</a:t>
            </a:r>
            <a:endParaRPr sz="2200"/>
          </a:p>
          <a:p>
            <a:pPr marL="457200" lvl="0" indent="-368300" algn="l" rtl="0">
              <a:lnSpc>
                <a:spcPct val="115000"/>
              </a:lnSpc>
              <a:spcBef>
                <a:spcPts val="0"/>
              </a:spcBef>
              <a:spcAft>
                <a:spcPts val="0"/>
              </a:spcAft>
              <a:buClr>
                <a:schemeClr val="dk1"/>
              </a:buClr>
              <a:buSzPts val="2200"/>
              <a:buChar char="●"/>
            </a:pPr>
            <a:r>
              <a:rPr lang="en-US" sz="2200"/>
              <a:t>Minimal training needed for those managing the system.</a:t>
            </a:r>
            <a:endParaRPr sz="2200"/>
          </a:p>
          <a:p>
            <a:pPr marL="0" lvl="0" indent="0" algn="l" rtl="0">
              <a:lnSpc>
                <a:spcPct val="115000"/>
              </a:lnSpc>
              <a:spcBef>
                <a:spcPts val="1200"/>
              </a:spcBef>
              <a:spcAft>
                <a:spcPts val="0"/>
              </a:spcAft>
              <a:buNone/>
            </a:pPr>
            <a:r>
              <a:rPr lang="en-US" sz="2200" b="1"/>
              <a:t>Challenges</a:t>
            </a:r>
            <a:r>
              <a:rPr lang="en-US" sz="2200"/>
              <a:t>:</a:t>
            </a:r>
            <a:endParaRPr sz="2200"/>
          </a:p>
          <a:p>
            <a:pPr marL="457200" lvl="0" indent="-368300" algn="l" rtl="0">
              <a:lnSpc>
                <a:spcPct val="115000"/>
              </a:lnSpc>
              <a:spcBef>
                <a:spcPts val="1200"/>
              </a:spcBef>
              <a:spcAft>
                <a:spcPts val="0"/>
              </a:spcAft>
              <a:buClr>
                <a:schemeClr val="dk1"/>
              </a:buClr>
              <a:buSzPts val="2200"/>
              <a:buChar char="●"/>
            </a:pPr>
            <a:r>
              <a:rPr lang="en-US" sz="2200"/>
              <a:t>Human Error like Prone to inaccuracies from manual entries or mistakes.</a:t>
            </a:r>
            <a:endParaRPr sz="2200"/>
          </a:p>
          <a:p>
            <a:pPr marL="457200" lvl="0" indent="-368300" algn="l" rtl="0">
              <a:lnSpc>
                <a:spcPct val="115000"/>
              </a:lnSpc>
              <a:spcBef>
                <a:spcPts val="0"/>
              </a:spcBef>
              <a:spcAft>
                <a:spcPts val="0"/>
              </a:spcAft>
              <a:buClr>
                <a:schemeClr val="dk1"/>
              </a:buClr>
              <a:buSzPts val="2200"/>
              <a:buChar char="●"/>
            </a:pPr>
            <a:r>
              <a:rPr lang="en-US" sz="2200"/>
              <a:t>Time-Consuming for recording and verifying attendance is slow.</a:t>
            </a:r>
            <a:endParaRPr sz="2200"/>
          </a:p>
          <a:p>
            <a:pPr marL="457200" lvl="0" indent="-368300" algn="l" rtl="0">
              <a:lnSpc>
                <a:spcPct val="115000"/>
              </a:lnSpc>
              <a:spcBef>
                <a:spcPts val="0"/>
              </a:spcBef>
              <a:spcAft>
                <a:spcPts val="0"/>
              </a:spcAft>
              <a:buClr>
                <a:schemeClr val="dk1"/>
              </a:buClr>
              <a:buSzPts val="2200"/>
              <a:buChar char="●"/>
            </a:pPr>
            <a:r>
              <a:rPr lang="en-US" sz="2200"/>
              <a:t>Limited Security as no way to prevent “proxy” or buddy punching.</a:t>
            </a:r>
            <a:endParaRPr sz="2200"/>
          </a:p>
          <a:p>
            <a:pPr marL="457200" lvl="0" indent="-368300" algn="l" rtl="0">
              <a:lnSpc>
                <a:spcPct val="115000"/>
              </a:lnSpc>
              <a:spcBef>
                <a:spcPts val="0"/>
              </a:spcBef>
              <a:spcAft>
                <a:spcPts val="0"/>
              </a:spcAft>
              <a:buClr>
                <a:schemeClr val="dk1"/>
              </a:buClr>
              <a:buSzPts val="2200"/>
              <a:buChar char="●"/>
            </a:pPr>
            <a:r>
              <a:rPr lang="en-US" sz="2200"/>
              <a:t>Data Handling not practical for large organizations and hard to analyze or integrate with digital payroll systems.</a:t>
            </a:r>
            <a:endParaRPr sz="2200"/>
          </a:p>
          <a:p>
            <a:pPr marL="457200" lvl="0" indent="0" algn="l" rtl="0">
              <a:lnSpc>
                <a:spcPct val="115000"/>
              </a:lnSpc>
              <a:spcBef>
                <a:spcPts val="1200"/>
              </a:spcBef>
              <a:spcAft>
                <a:spcPts val="0"/>
              </a:spcAft>
              <a:buNone/>
            </a:pPr>
            <a:endParaRPr sz="2200"/>
          </a:p>
          <a:p>
            <a:pPr marL="0" lvl="0" indent="0" algn="l" rtl="0">
              <a:spcBef>
                <a:spcPts val="1200"/>
              </a:spcBef>
              <a:spcAft>
                <a:spcPts val="0"/>
              </a:spcAft>
              <a:buNone/>
            </a:pPr>
            <a:endParaRPr/>
          </a:p>
        </p:txBody>
      </p:sp>
      <p:sp>
        <p:nvSpPr>
          <p:cNvPr id="294" name="Google Shape;294;g31413608132_2_15"/>
          <p:cNvSpPr txBox="1">
            <a:spLocks noGrp="1"/>
          </p:cNvSpPr>
          <p:nvPr>
            <p:ph type="sldNum" idx="12"/>
          </p:nvPr>
        </p:nvSpPr>
        <p:spPr>
          <a:xfrm>
            <a:off x="10160000" y="18288"/>
            <a:ext cx="1422300" cy="329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US"/>
              <a:t>21</a:t>
            </a:fld>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g3145f9642b7_0_1"/>
          <p:cNvSpPr txBox="1">
            <a:spLocks noGrp="1"/>
          </p:cNvSpPr>
          <p:nvPr>
            <p:ph type="title"/>
          </p:nvPr>
        </p:nvSpPr>
        <p:spPr>
          <a:xfrm>
            <a:off x="609600" y="533400"/>
            <a:ext cx="10972800" cy="9906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a:solidFill>
                  <a:schemeClr val="dk1"/>
                </a:solidFill>
              </a:rPr>
              <a:t>Biometric Attendance Systems</a:t>
            </a:r>
            <a:endParaRPr b="1">
              <a:solidFill>
                <a:schemeClr val="dk1"/>
              </a:solidFill>
            </a:endParaRPr>
          </a:p>
        </p:txBody>
      </p:sp>
      <p:sp>
        <p:nvSpPr>
          <p:cNvPr id="301" name="Google Shape;301;g3145f9642b7_0_1"/>
          <p:cNvSpPr txBox="1">
            <a:spLocks noGrp="1"/>
          </p:cNvSpPr>
          <p:nvPr>
            <p:ph type="body" idx="1"/>
          </p:nvPr>
        </p:nvSpPr>
        <p:spPr>
          <a:xfrm>
            <a:off x="609600" y="1600200"/>
            <a:ext cx="10972800" cy="4876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100"/>
              <a:buFont typeface="Arial"/>
              <a:buNone/>
            </a:pPr>
            <a:r>
              <a:rPr lang="en-US" sz="2100" b="1"/>
              <a:t>Features</a:t>
            </a:r>
            <a:r>
              <a:rPr lang="en-US" sz="2100"/>
              <a:t>:</a:t>
            </a:r>
            <a:endParaRPr sz="2100"/>
          </a:p>
          <a:p>
            <a:pPr marL="457200" lvl="0" indent="-361950" algn="l" rtl="0">
              <a:lnSpc>
                <a:spcPct val="115000"/>
              </a:lnSpc>
              <a:spcBef>
                <a:spcPts val="1200"/>
              </a:spcBef>
              <a:spcAft>
                <a:spcPts val="0"/>
              </a:spcAft>
              <a:buClr>
                <a:schemeClr val="dk1"/>
              </a:buClr>
              <a:buSzPts val="2100"/>
              <a:buChar char="●"/>
            </a:pPr>
            <a:r>
              <a:rPr lang="en-US" sz="2100"/>
              <a:t>High Accuracy like uses unique identifiers (fingerprint, face, iris) for precise identification.</a:t>
            </a:r>
            <a:endParaRPr sz="2100"/>
          </a:p>
          <a:p>
            <a:pPr marL="457200" lvl="0" indent="-361950" algn="l" rtl="0">
              <a:lnSpc>
                <a:spcPct val="115000"/>
              </a:lnSpc>
              <a:spcBef>
                <a:spcPts val="0"/>
              </a:spcBef>
              <a:spcAft>
                <a:spcPts val="0"/>
              </a:spcAft>
              <a:buClr>
                <a:schemeClr val="dk1"/>
              </a:buClr>
              <a:buSzPts val="2100"/>
              <a:buChar char="●"/>
            </a:pPr>
            <a:r>
              <a:rPr lang="en-US" sz="2100"/>
              <a:t>Prevents buddy punching as eliminates proxy attendance since biometrics are unique.</a:t>
            </a:r>
            <a:endParaRPr sz="2100"/>
          </a:p>
          <a:p>
            <a:pPr marL="457200" lvl="0" indent="-361950" algn="l" rtl="0">
              <a:lnSpc>
                <a:spcPct val="115000"/>
              </a:lnSpc>
              <a:spcBef>
                <a:spcPts val="0"/>
              </a:spcBef>
              <a:spcAft>
                <a:spcPts val="0"/>
              </a:spcAft>
              <a:buClr>
                <a:schemeClr val="dk1"/>
              </a:buClr>
              <a:buSzPts val="2100"/>
              <a:buChar char="●"/>
            </a:pPr>
            <a:r>
              <a:rPr lang="en-US" sz="2100"/>
              <a:t>Automated record keeping for Time logs are recorded digitally and stored securely.</a:t>
            </a:r>
            <a:endParaRPr sz="2100"/>
          </a:p>
          <a:p>
            <a:pPr marL="457200" lvl="0" indent="-361950" algn="l" rtl="0">
              <a:lnSpc>
                <a:spcPct val="115000"/>
              </a:lnSpc>
              <a:spcBef>
                <a:spcPts val="0"/>
              </a:spcBef>
              <a:spcAft>
                <a:spcPts val="0"/>
              </a:spcAft>
              <a:buClr>
                <a:schemeClr val="dk1"/>
              </a:buClr>
              <a:buSzPts val="2100"/>
              <a:buChar char="●"/>
            </a:pPr>
            <a:r>
              <a:rPr lang="en-US" sz="2100"/>
              <a:t>Integration for Compatible with payroll and HR systems for attendance-based payments.</a:t>
            </a:r>
            <a:endParaRPr sz="2100"/>
          </a:p>
          <a:p>
            <a:pPr marL="0" lvl="0" indent="0" algn="l" rtl="0">
              <a:lnSpc>
                <a:spcPct val="115000"/>
              </a:lnSpc>
              <a:spcBef>
                <a:spcPts val="1200"/>
              </a:spcBef>
              <a:spcAft>
                <a:spcPts val="0"/>
              </a:spcAft>
              <a:buClr>
                <a:schemeClr val="dk1"/>
              </a:buClr>
              <a:buSzPts val="1100"/>
              <a:buFont typeface="Arial"/>
              <a:buNone/>
            </a:pPr>
            <a:r>
              <a:rPr lang="en-US" sz="2100" b="1"/>
              <a:t>Challenges</a:t>
            </a:r>
            <a:r>
              <a:rPr lang="en-US" sz="2100"/>
              <a:t>:</a:t>
            </a:r>
            <a:endParaRPr sz="2100"/>
          </a:p>
          <a:p>
            <a:pPr marL="457200" lvl="0" indent="-361950" algn="l" rtl="0">
              <a:lnSpc>
                <a:spcPct val="115000"/>
              </a:lnSpc>
              <a:spcBef>
                <a:spcPts val="1200"/>
              </a:spcBef>
              <a:spcAft>
                <a:spcPts val="0"/>
              </a:spcAft>
              <a:buClr>
                <a:schemeClr val="dk1"/>
              </a:buClr>
              <a:buSzPts val="2100"/>
              <a:buChar char="●"/>
            </a:pPr>
            <a:r>
              <a:rPr lang="en-US" sz="2100"/>
              <a:t>Privacy Concerns collection and storage of biometric data may raise privacy issues.</a:t>
            </a:r>
            <a:endParaRPr sz="2100"/>
          </a:p>
          <a:p>
            <a:pPr marL="457200" lvl="0" indent="-361950" algn="l" rtl="0">
              <a:lnSpc>
                <a:spcPct val="115000"/>
              </a:lnSpc>
              <a:spcBef>
                <a:spcPts val="0"/>
              </a:spcBef>
              <a:spcAft>
                <a:spcPts val="0"/>
              </a:spcAft>
              <a:buClr>
                <a:schemeClr val="dk1"/>
              </a:buClr>
              <a:buSzPts val="2100"/>
              <a:buChar char="●"/>
            </a:pPr>
            <a:r>
              <a:rPr lang="en-US" sz="2100"/>
              <a:t>Hygiene some users are concerned with hygiene, especially with fingerprint scanners.</a:t>
            </a:r>
            <a:endParaRPr sz="2100"/>
          </a:p>
          <a:p>
            <a:pPr marL="457200" lvl="0" indent="-361950" algn="l" rtl="0">
              <a:lnSpc>
                <a:spcPct val="115000"/>
              </a:lnSpc>
              <a:spcBef>
                <a:spcPts val="0"/>
              </a:spcBef>
              <a:spcAft>
                <a:spcPts val="0"/>
              </a:spcAft>
              <a:buClr>
                <a:schemeClr val="dk1"/>
              </a:buClr>
              <a:buSzPts val="2100"/>
              <a:buChar char="●"/>
            </a:pPr>
            <a:r>
              <a:rPr lang="en-US" sz="2100"/>
              <a:t>Technical Issues like biometrics may fail with minor physical changes (cuts on fingerprints, eye issues) or power/network outages.</a:t>
            </a:r>
            <a:endParaRPr sz="2100"/>
          </a:p>
          <a:p>
            <a:pPr marL="457200" lvl="0" indent="-361950" algn="l" rtl="0">
              <a:lnSpc>
                <a:spcPct val="115000"/>
              </a:lnSpc>
              <a:spcBef>
                <a:spcPts val="0"/>
              </a:spcBef>
              <a:spcAft>
                <a:spcPts val="0"/>
              </a:spcAft>
              <a:buClr>
                <a:schemeClr val="dk1"/>
              </a:buClr>
              <a:buSzPts val="2100"/>
              <a:buChar char="●"/>
            </a:pPr>
            <a:r>
              <a:rPr lang="en-US" sz="2100"/>
              <a:t>Cost maintenance costs, especially for advanced systems like iris or facial recognition.</a:t>
            </a:r>
            <a:endParaRPr sz="2100"/>
          </a:p>
          <a:p>
            <a:pPr marL="0" lvl="0" indent="0" algn="l" rtl="0">
              <a:spcBef>
                <a:spcPts val="1200"/>
              </a:spcBef>
              <a:spcAft>
                <a:spcPts val="0"/>
              </a:spcAft>
              <a:buNone/>
            </a:pPr>
            <a:endParaRPr/>
          </a:p>
        </p:txBody>
      </p:sp>
      <p:sp>
        <p:nvSpPr>
          <p:cNvPr id="302" name="Google Shape;302;g3145f9642b7_0_1"/>
          <p:cNvSpPr txBox="1">
            <a:spLocks noGrp="1"/>
          </p:cNvSpPr>
          <p:nvPr>
            <p:ph type="sldNum" idx="12"/>
          </p:nvPr>
        </p:nvSpPr>
        <p:spPr>
          <a:xfrm>
            <a:off x="10160000" y="18288"/>
            <a:ext cx="1422300" cy="329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US"/>
              <a:t>22</a:t>
            </a:fld>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g3145f9642b7_0_10"/>
          <p:cNvSpPr txBox="1">
            <a:spLocks noGrp="1"/>
          </p:cNvSpPr>
          <p:nvPr>
            <p:ph type="title"/>
          </p:nvPr>
        </p:nvSpPr>
        <p:spPr>
          <a:xfrm>
            <a:off x="609600" y="533400"/>
            <a:ext cx="10972800" cy="9906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a:solidFill>
                  <a:schemeClr val="dk1"/>
                </a:solidFill>
              </a:rPr>
              <a:t>RFID-Based Attendance Systems</a:t>
            </a:r>
            <a:endParaRPr b="1">
              <a:solidFill>
                <a:schemeClr val="dk1"/>
              </a:solidFill>
            </a:endParaRPr>
          </a:p>
        </p:txBody>
      </p:sp>
      <p:sp>
        <p:nvSpPr>
          <p:cNvPr id="309" name="Google Shape;309;g3145f9642b7_0_10"/>
          <p:cNvSpPr txBox="1">
            <a:spLocks noGrp="1"/>
          </p:cNvSpPr>
          <p:nvPr>
            <p:ph type="body" idx="1"/>
          </p:nvPr>
        </p:nvSpPr>
        <p:spPr>
          <a:xfrm>
            <a:off x="609600" y="1600200"/>
            <a:ext cx="10972800" cy="4876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100"/>
              <a:buFont typeface="Arial"/>
              <a:buNone/>
            </a:pPr>
            <a:r>
              <a:rPr lang="en-US" sz="2000" b="1"/>
              <a:t>Features</a:t>
            </a:r>
            <a:r>
              <a:rPr lang="en-US" sz="2000"/>
              <a:t>:</a:t>
            </a:r>
            <a:endParaRPr sz="2000"/>
          </a:p>
          <a:p>
            <a:pPr marL="457200" lvl="0" indent="-355600" algn="l" rtl="0">
              <a:lnSpc>
                <a:spcPct val="115000"/>
              </a:lnSpc>
              <a:spcBef>
                <a:spcPts val="1200"/>
              </a:spcBef>
              <a:spcAft>
                <a:spcPts val="0"/>
              </a:spcAft>
              <a:buClr>
                <a:schemeClr val="dk1"/>
              </a:buClr>
              <a:buSzPts val="2000"/>
              <a:buChar char="●"/>
            </a:pPr>
            <a:r>
              <a:rPr lang="en-US" sz="2000"/>
              <a:t>Non-Intrusive is employees swipe or tap RFID-enabled cards, which is fast and contactless.</a:t>
            </a:r>
            <a:endParaRPr sz="2000"/>
          </a:p>
          <a:p>
            <a:pPr marL="457200" lvl="0" indent="-355600" algn="l" rtl="0">
              <a:lnSpc>
                <a:spcPct val="115000"/>
              </a:lnSpc>
              <a:spcBef>
                <a:spcPts val="0"/>
              </a:spcBef>
              <a:spcAft>
                <a:spcPts val="0"/>
              </a:spcAft>
              <a:buClr>
                <a:schemeClr val="dk1"/>
              </a:buClr>
              <a:buSzPts val="2000"/>
              <a:buChar char="●"/>
            </a:pPr>
            <a:r>
              <a:rPr lang="en-US" sz="2000"/>
              <a:t>Automated Tracking as Logs entry and exit times automatically.</a:t>
            </a:r>
            <a:endParaRPr sz="2000"/>
          </a:p>
          <a:p>
            <a:pPr marL="457200" lvl="0" indent="-355600" algn="l" rtl="0">
              <a:lnSpc>
                <a:spcPct val="115000"/>
              </a:lnSpc>
              <a:spcBef>
                <a:spcPts val="0"/>
              </a:spcBef>
              <a:spcAft>
                <a:spcPts val="0"/>
              </a:spcAft>
              <a:buClr>
                <a:schemeClr val="dk1"/>
              </a:buClr>
              <a:buSzPts val="2000"/>
              <a:buChar char="●"/>
            </a:pPr>
            <a:r>
              <a:rPr lang="en-US" sz="2000"/>
              <a:t>Scalability like suitable for large organizations; integrates with access control for restricted areas.</a:t>
            </a:r>
            <a:endParaRPr sz="2000"/>
          </a:p>
          <a:p>
            <a:pPr marL="457200" lvl="0" indent="-355600" algn="l" rtl="0">
              <a:lnSpc>
                <a:spcPct val="115000"/>
              </a:lnSpc>
              <a:spcBef>
                <a:spcPts val="0"/>
              </a:spcBef>
              <a:spcAft>
                <a:spcPts val="0"/>
              </a:spcAft>
              <a:buClr>
                <a:schemeClr val="dk1"/>
              </a:buClr>
              <a:buSzPts val="2000"/>
              <a:buChar char="●"/>
            </a:pPr>
            <a:r>
              <a:rPr lang="en-US" sz="2000"/>
              <a:t>Durable RFID cards are long-lasting and require minimal maintenance.</a:t>
            </a:r>
            <a:endParaRPr sz="2000"/>
          </a:p>
          <a:p>
            <a:pPr marL="0" lvl="0" indent="0" algn="l" rtl="0">
              <a:lnSpc>
                <a:spcPct val="115000"/>
              </a:lnSpc>
              <a:spcBef>
                <a:spcPts val="1200"/>
              </a:spcBef>
              <a:spcAft>
                <a:spcPts val="0"/>
              </a:spcAft>
              <a:buClr>
                <a:schemeClr val="dk1"/>
              </a:buClr>
              <a:buSzPts val="1100"/>
              <a:buFont typeface="Arial"/>
              <a:buNone/>
            </a:pPr>
            <a:r>
              <a:rPr lang="en-US" sz="2000" b="1"/>
              <a:t>Challenges</a:t>
            </a:r>
            <a:r>
              <a:rPr lang="en-US" sz="2000"/>
              <a:t>:</a:t>
            </a:r>
            <a:endParaRPr sz="2000"/>
          </a:p>
          <a:p>
            <a:pPr marL="457200" lvl="0" indent="-355600" algn="l" rtl="0">
              <a:lnSpc>
                <a:spcPct val="115000"/>
              </a:lnSpc>
              <a:spcBef>
                <a:spcPts val="1200"/>
              </a:spcBef>
              <a:spcAft>
                <a:spcPts val="0"/>
              </a:spcAft>
              <a:buClr>
                <a:schemeClr val="dk1"/>
              </a:buClr>
              <a:buSzPts val="2000"/>
              <a:buChar char="●"/>
            </a:pPr>
            <a:r>
              <a:rPr lang="en-US" sz="2000"/>
              <a:t>Buddy Punching like If cards are shared, one person can clock in for another.</a:t>
            </a:r>
            <a:endParaRPr sz="2000"/>
          </a:p>
          <a:p>
            <a:pPr marL="457200" lvl="0" indent="-355600" algn="l" rtl="0">
              <a:lnSpc>
                <a:spcPct val="115000"/>
              </a:lnSpc>
              <a:spcBef>
                <a:spcPts val="0"/>
              </a:spcBef>
              <a:spcAft>
                <a:spcPts val="0"/>
              </a:spcAft>
              <a:buClr>
                <a:schemeClr val="dk1"/>
              </a:buClr>
              <a:buSzPts val="2000"/>
              <a:buChar char="●"/>
            </a:pPr>
            <a:r>
              <a:rPr lang="en-US" sz="2000"/>
              <a:t>Loss of Cards like Employees may lose or forget cards, leading to tracking issues.</a:t>
            </a:r>
            <a:endParaRPr sz="2000"/>
          </a:p>
          <a:p>
            <a:pPr marL="457200" lvl="0" indent="-355600" algn="l" rtl="0">
              <a:lnSpc>
                <a:spcPct val="115000"/>
              </a:lnSpc>
              <a:spcBef>
                <a:spcPts val="0"/>
              </a:spcBef>
              <a:spcAft>
                <a:spcPts val="0"/>
              </a:spcAft>
              <a:buClr>
                <a:schemeClr val="dk1"/>
              </a:buClr>
              <a:buSzPts val="2000"/>
              <a:buChar char="●"/>
            </a:pPr>
            <a:r>
              <a:rPr lang="en-US" sz="2000"/>
              <a:t>Initial Setup Cost like Installing RFID readers at every entry/exit point can be costly.</a:t>
            </a:r>
            <a:endParaRPr sz="2000"/>
          </a:p>
          <a:p>
            <a:pPr marL="457200" lvl="0" indent="-355600" algn="l" rtl="0">
              <a:lnSpc>
                <a:spcPct val="115000"/>
              </a:lnSpc>
              <a:spcBef>
                <a:spcPts val="0"/>
              </a:spcBef>
              <a:spcAft>
                <a:spcPts val="0"/>
              </a:spcAft>
              <a:buClr>
                <a:schemeClr val="dk1"/>
              </a:buClr>
              <a:buSzPts val="2000"/>
              <a:buChar char="●"/>
            </a:pPr>
            <a:r>
              <a:rPr lang="en-US" sz="2000"/>
              <a:t>Security cards can be cloned or tampered with if not well-secured.</a:t>
            </a:r>
            <a:endParaRPr sz="2000"/>
          </a:p>
          <a:p>
            <a:pPr marL="0" lvl="0" indent="0" algn="l" rtl="0">
              <a:spcBef>
                <a:spcPts val="1200"/>
              </a:spcBef>
              <a:spcAft>
                <a:spcPts val="0"/>
              </a:spcAft>
              <a:buNone/>
            </a:pPr>
            <a:endParaRPr sz="3300"/>
          </a:p>
        </p:txBody>
      </p:sp>
      <p:sp>
        <p:nvSpPr>
          <p:cNvPr id="310" name="Google Shape;310;g3145f9642b7_0_10"/>
          <p:cNvSpPr txBox="1">
            <a:spLocks noGrp="1"/>
          </p:cNvSpPr>
          <p:nvPr>
            <p:ph type="sldNum" idx="12"/>
          </p:nvPr>
        </p:nvSpPr>
        <p:spPr>
          <a:xfrm>
            <a:off x="10160000" y="18288"/>
            <a:ext cx="1422300" cy="329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U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g3145f9642b7_0_19"/>
          <p:cNvSpPr txBox="1">
            <a:spLocks noGrp="1"/>
          </p:cNvSpPr>
          <p:nvPr>
            <p:ph type="title"/>
          </p:nvPr>
        </p:nvSpPr>
        <p:spPr>
          <a:xfrm>
            <a:off x="609600" y="533400"/>
            <a:ext cx="10972800" cy="9906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a:solidFill>
                  <a:schemeClr val="dk1"/>
                </a:solidFill>
              </a:rPr>
              <a:t>Smart Card Attendance Systems</a:t>
            </a:r>
            <a:endParaRPr b="1">
              <a:solidFill>
                <a:schemeClr val="dk1"/>
              </a:solidFill>
            </a:endParaRPr>
          </a:p>
        </p:txBody>
      </p:sp>
      <p:sp>
        <p:nvSpPr>
          <p:cNvPr id="317" name="Google Shape;317;g3145f9642b7_0_19"/>
          <p:cNvSpPr txBox="1">
            <a:spLocks noGrp="1"/>
          </p:cNvSpPr>
          <p:nvPr>
            <p:ph type="body" idx="1"/>
          </p:nvPr>
        </p:nvSpPr>
        <p:spPr>
          <a:xfrm>
            <a:off x="609600" y="1600200"/>
            <a:ext cx="10972800" cy="4876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100"/>
              <a:buFont typeface="Arial"/>
              <a:buNone/>
            </a:pPr>
            <a:r>
              <a:rPr lang="en-US" sz="2000" b="1"/>
              <a:t>Features</a:t>
            </a:r>
            <a:r>
              <a:rPr lang="en-US" sz="2000"/>
              <a:t>:</a:t>
            </a:r>
            <a:endParaRPr sz="2000"/>
          </a:p>
          <a:p>
            <a:pPr marL="457200" lvl="0" indent="-355600" algn="l" rtl="0">
              <a:lnSpc>
                <a:spcPct val="115000"/>
              </a:lnSpc>
              <a:spcBef>
                <a:spcPts val="1200"/>
              </a:spcBef>
              <a:spcAft>
                <a:spcPts val="0"/>
              </a:spcAft>
              <a:buClr>
                <a:schemeClr val="dk1"/>
              </a:buClr>
              <a:buSzPts val="2000"/>
              <a:buChar char="●"/>
            </a:pPr>
            <a:r>
              <a:rPr lang="en-US" sz="2000"/>
              <a:t>Convenience like employes tap a smart card to mark attendance, which is quick and contactless.</a:t>
            </a:r>
            <a:endParaRPr sz="2000"/>
          </a:p>
          <a:p>
            <a:pPr marL="457200" lvl="0" indent="-355600" algn="l" rtl="0">
              <a:lnSpc>
                <a:spcPct val="115000"/>
              </a:lnSpc>
              <a:spcBef>
                <a:spcPts val="0"/>
              </a:spcBef>
              <a:spcAft>
                <a:spcPts val="0"/>
              </a:spcAft>
              <a:buClr>
                <a:schemeClr val="dk1"/>
              </a:buClr>
              <a:buSzPts val="2000"/>
              <a:buChar char="●"/>
            </a:pPr>
            <a:r>
              <a:rPr lang="en-US" sz="2000"/>
              <a:t>Data Storage is smart cards can store additional data, enabling integration with other systems.</a:t>
            </a:r>
            <a:endParaRPr sz="2000"/>
          </a:p>
          <a:p>
            <a:pPr marL="457200" lvl="0" indent="-355600" algn="l" rtl="0">
              <a:lnSpc>
                <a:spcPct val="115000"/>
              </a:lnSpc>
              <a:spcBef>
                <a:spcPts val="0"/>
              </a:spcBef>
              <a:spcAft>
                <a:spcPts val="0"/>
              </a:spcAft>
              <a:buClr>
                <a:schemeClr val="dk1"/>
              </a:buClr>
              <a:buSzPts val="2000"/>
              <a:buChar char="●"/>
            </a:pPr>
            <a:r>
              <a:rPr lang="en-US" sz="2000"/>
              <a:t>Access Control is can restrict access to certain areas and log times automatically.</a:t>
            </a:r>
            <a:endParaRPr sz="2000"/>
          </a:p>
          <a:p>
            <a:pPr marL="457200" lvl="0" indent="-355600" algn="l" rtl="0">
              <a:lnSpc>
                <a:spcPct val="115000"/>
              </a:lnSpc>
              <a:spcBef>
                <a:spcPts val="0"/>
              </a:spcBef>
              <a:spcAft>
                <a:spcPts val="0"/>
              </a:spcAft>
              <a:buClr>
                <a:schemeClr val="dk1"/>
              </a:buClr>
              <a:buSzPts val="2000"/>
              <a:buChar char="●"/>
            </a:pPr>
            <a:r>
              <a:rPr lang="en-US" sz="2000"/>
              <a:t>Customizable is often programmable for different user levels and access.</a:t>
            </a:r>
            <a:endParaRPr sz="2000"/>
          </a:p>
          <a:p>
            <a:pPr marL="0" lvl="0" indent="0" algn="l" rtl="0">
              <a:lnSpc>
                <a:spcPct val="115000"/>
              </a:lnSpc>
              <a:spcBef>
                <a:spcPts val="1200"/>
              </a:spcBef>
              <a:spcAft>
                <a:spcPts val="0"/>
              </a:spcAft>
              <a:buClr>
                <a:schemeClr val="dk1"/>
              </a:buClr>
              <a:buSzPts val="1100"/>
              <a:buFont typeface="Arial"/>
              <a:buNone/>
            </a:pPr>
            <a:r>
              <a:rPr lang="en-US" sz="2000" b="1"/>
              <a:t>Challenges</a:t>
            </a:r>
            <a:r>
              <a:rPr lang="en-US" sz="2000"/>
              <a:t>:</a:t>
            </a:r>
            <a:endParaRPr sz="2000"/>
          </a:p>
          <a:p>
            <a:pPr marL="457200" lvl="0" indent="-355600" algn="l" rtl="0">
              <a:lnSpc>
                <a:spcPct val="115000"/>
              </a:lnSpc>
              <a:spcBef>
                <a:spcPts val="1200"/>
              </a:spcBef>
              <a:spcAft>
                <a:spcPts val="0"/>
              </a:spcAft>
              <a:buClr>
                <a:schemeClr val="dk1"/>
              </a:buClr>
              <a:buSzPts val="2000"/>
              <a:buChar char="●"/>
            </a:pPr>
            <a:r>
              <a:rPr lang="en-US" sz="2000"/>
              <a:t>Buddy Punching as cards can be shared, allowing proxy attendance.</a:t>
            </a:r>
            <a:endParaRPr sz="2000"/>
          </a:p>
          <a:p>
            <a:pPr marL="457200" lvl="0" indent="-355600" algn="l" rtl="0">
              <a:lnSpc>
                <a:spcPct val="115000"/>
              </a:lnSpc>
              <a:spcBef>
                <a:spcPts val="0"/>
              </a:spcBef>
              <a:spcAft>
                <a:spcPts val="0"/>
              </a:spcAft>
              <a:buClr>
                <a:schemeClr val="dk1"/>
              </a:buClr>
              <a:buSzPts val="2000"/>
              <a:buChar char="●"/>
            </a:pPr>
            <a:r>
              <a:rPr lang="en-US" sz="2000"/>
              <a:t>Loss or damage like employees may lose or damage smart cards, causing disruptions.</a:t>
            </a:r>
            <a:endParaRPr sz="2000"/>
          </a:p>
          <a:p>
            <a:pPr marL="457200" lvl="0" indent="-355600" algn="l" rtl="0">
              <a:lnSpc>
                <a:spcPct val="115000"/>
              </a:lnSpc>
              <a:spcBef>
                <a:spcPts val="0"/>
              </a:spcBef>
              <a:spcAft>
                <a:spcPts val="0"/>
              </a:spcAft>
              <a:buClr>
                <a:schemeClr val="dk1"/>
              </a:buClr>
              <a:buSzPts val="2000"/>
              <a:buChar char="●"/>
            </a:pPr>
            <a:r>
              <a:rPr lang="en-US" sz="2000"/>
              <a:t>Cost higher initial and replacement costs compared to standard ID cards.</a:t>
            </a:r>
            <a:endParaRPr sz="2000"/>
          </a:p>
          <a:p>
            <a:pPr marL="457200" lvl="0" indent="-355600" algn="l" rtl="0">
              <a:lnSpc>
                <a:spcPct val="115000"/>
              </a:lnSpc>
              <a:spcBef>
                <a:spcPts val="0"/>
              </a:spcBef>
              <a:spcAft>
                <a:spcPts val="0"/>
              </a:spcAft>
              <a:buClr>
                <a:schemeClr val="dk1"/>
              </a:buClr>
              <a:buSzPts val="2000"/>
              <a:buChar char="●"/>
            </a:pPr>
            <a:r>
              <a:rPr lang="en-US" sz="2000"/>
              <a:t>Security risks as cards can be cloned, posing potential security issues.</a:t>
            </a:r>
            <a:endParaRPr sz="2000"/>
          </a:p>
          <a:p>
            <a:pPr marL="0" lvl="0" indent="0" algn="l" rtl="0">
              <a:spcBef>
                <a:spcPts val="1200"/>
              </a:spcBef>
              <a:spcAft>
                <a:spcPts val="0"/>
              </a:spcAft>
              <a:buNone/>
            </a:pPr>
            <a:endParaRPr sz="3300"/>
          </a:p>
        </p:txBody>
      </p:sp>
      <p:sp>
        <p:nvSpPr>
          <p:cNvPr id="318" name="Google Shape;318;g3145f9642b7_0_19"/>
          <p:cNvSpPr txBox="1">
            <a:spLocks noGrp="1"/>
          </p:cNvSpPr>
          <p:nvPr>
            <p:ph type="sldNum" idx="12"/>
          </p:nvPr>
        </p:nvSpPr>
        <p:spPr>
          <a:xfrm>
            <a:off x="10160000" y="18288"/>
            <a:ext cx="1422300" cy="329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US"/>
              <a:t>24</a:t>
            </a:fld>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g3145f9642b7_0_28"/>
          <p:cNvSpPr txBox="1">
            <a:spLocks noGrp="1"/>
          </p:cNvSpPr>
          <p:nvPr>
            <p:ph type="title"/>
          </p:nvPr>
        </p:nvSpPr>
        <p:spPr>
          <a:xfrm>
            <a:off x="609600" y="533400"/>
            <a:ext cx="10972800" cy="9906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a:solidFill>
                  <a:schemeClr val="dk1"/>
                </a:solidFill>
              </a:rPr>
              <a:t>Cloud-Based Attendance Systems</a:t>
            </a:r>
            <a:endParaRPr b="1">
              <a:solidFill>
                <a:schemeClr val="dk1"/>
              </a:solidFill>
            </a:endParaRPr>
          </a:p>
        </p:txBody>
      </p:sp>
      <p:sp>
        <p:nvSpPr>
          <p:cNvPr id="325" name="Google Shape;325;g3145f9642b7_0_28"/>
          <p:cNvSpPr txBox="1">
            <a:spLocks noGrp="1"/>
          </p:cNvSpPr>
          <p:nvPr>
            <p:ph type="body" idx="1"/>
          </p:nvPr>
        </p:nvSpPr>
        <p:spPr>
          <a:xfrm>
            <a:off x="609600" y="1600200"/>
            <a:ext cx="10972800" cy="48768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Clr>
                <a:schemeClr val="dk1"/>
              </a:buClr>
              <a:buSzPts val="1100"/>
              <a:buFont typeface="Arial"/>
              <a:buNone/>
            </a:pPr>
            <a:r>
              <a:rPr lang="en-US" sz="2200" b="1"/>
              <a:t>Features:</a:t>
            </a:r>
            <a:endParaRPr sz="2200" b="1"/>
          </a:p>
          <a:p>
            <a:pPr marL="457200" lvl="0" indent="-368300" algn="l" rtl="0">
              <a:lnSpc>
                <a:spcPct val="115000"/>
              </a:lnSpc>
              <a:spcBef>
                <a:spcPts val="1200"/>
              </a:spcBef>
              <a:spcAft>
                <a:spcPts val="0"/>
              </a:spcAft>
              <a:buClr>
                <a:schemeClr val="dk1"/>
              </a:buClr>
              <a:buSzPts val="2200"/>
              <a:buChar char="●"/>
            </a:pPr>
            <a:r>
              <a:rPr lang="en-US" sz="2200"/>
              <a:t>Remote access like data is stored online, allowing access from any location.</a:t>
            </a:r>
            <a:endParaRPr sz="2200"/>
          </a:p>
          <a:p>
            <a:pPr marL="457200" lvl="0" indent="-368300" algn="l" rtl="0">
              <a:lnSpc>
                <a:spcPct val="115000"/>
              </a:lnSpc>
              <a:spcBef>
                <a:spcPts val="0"/>
              </a:spcBef>
              <a:spcAft>
                <a:spcPts val="0"/>
              </a:spcAft>
              <a:buClr>
                <a:schemeClr val="dk1"/>
              </a:buClr>
              <a:buSzPts val="2200"/>
              <a:buChar char="●"/>
            </a:pPr>
            <a:r>
              <a:rPr lang="en-US" sz="2200"/>
              <a:t>Real-Time monitoring as Managers can monitor attendance data in real time.</a:t>
            </a:r>
            <a:endParaRPr sz="2200"/>
          </a:p>
          <a:p>
            <a:pPr marL="457200" lvl="0" indent="-368300" algn="l" rtl="0">
              <a:lnSpc>
                <a:spcPct val="115000"/>
              </a:lnSpc>
              <a:spcBef>
                <a:spcPts val="0"/>
              </a:spcBef>
              <a:spcAft>
                <a:spcPts val="0"/>
              </a:spcAft>
              <a:buClr>
                <a:schemeClr val="dk1"/>
              </a:buClr>
              <a:buSzPts val="2200"/>
              <a:buChar char="●"/>
            </a:pPr>
            <a:r>
              <a:rPr lang="en-US" sz="2200"/>
              <a:t>Data security as cloud providers offer security and backup for stored data.</a:t>
            </a:r>
            <a:endParaRPr sz="2200"/>
          </a:p>
          <a:p>
            <a:pPr marL="457200" lvl="0" indent="-368300" algn="l" rtl="0">
              <a:lnSpc>
                <a:spcPct val="115000"/>
              </a:lnSpc>
              <a:spcBef>
                <a:spcPts val="0"/>
              </a:spcBef>
              <a:spcAft>
                <a:spcPts val="0"/>
              </a:spcAft>
              <a:buClr>
                <a:schemeClr val="dk1"/>
              </a:buClr>
              <a:buSzPts val="2200"/>
              <a:buChar char="●"/>
            </a:pPr>
            <a:r>
              <a:rPr lang="en-US" sz="2200"/>
              <a:t>Integration as easily integrates with payroll, HR, and reporting systems.</a:t>
            </a:r>
            <a:endParaRPr sz="2200"/>
          </a:p>
          <a:p>
            <a:pPr marL="0" lvl="0" indent="0" algn="l" rtl="0">
              <a:lnSpc>
                <a:spcPct val="115000"/>
              </a:lnSpc>
              <a:spcBef>
                <a:spcPts val="1200"/>
              </a:spcBef>
              <a:spcAft>
                <a:spcPts val="0"/>
              </a:spcAft>
              <a:buClr>
                <a:schemeClr val="dk1"/>
              </a:buClr>
              <a:buSzPts val="1100"/>
              <a:buFont typeface="Arial"/>
              <a:buNone/>
            </a:pPr>
            <a:r>
              <a:rPr lang="en-US" sz="2200" b="1"/>
              <a:t>Challenges:</a:t>
            </a:r>
            <a:endParaRPr sz="2200" b="1"/>
          </a:p>
          <a:p>
            <a:pPr marL="457200" lvl="0" indent="-368300" algn="l" rtl="0">
              <a:lnSpc>
                <a:spcPct val="115000"/>
              </a:lnSpc>
              <a:spcBef>
                <a:spcPts val="1200"/>
              </a:spcBef>
              <a:spcAft>
                <a:spcPts val="0"/>
              </a:spcAft>
              <a:buClr>
                <a:schemeClr val="dk1"/>
              </a:buClr>
              <a:buSzPts val="2200"/>
              <a:buChar char="●"/>
            </a:pPr>
            <a:r>
              <a:rPr lang="en-US" sz="2200"/>
              <a:t>Internet Dependence as requires a stable internet connection.</a:t>
            </a:r>
            <a:endParaRPr sz="2200"/>
          </a:p>
          <a:p>
            <a:pPr marL="457200" lvl="0" indent="-368300" algn="l" rtl="0">
              <a:lnSpc>
                <a:spcPct val="115000"/>
              </a:lnSpc>
              <a:spcBef>
                <a:spcPts val="0"/>
              </a:spcBef>
              <a:spcAft>
                <a:spcPts val="0"/>
              </a:spcAft>
              <a:buClr>
                <a:schemeClr val="dk1"/>
              </a:buClr>
              <a:buSzPts val="2200"/>
              <a:buChar char="●"/>
            </a:pPr>
            <a:r>
              <a:rPr lang="en-US" sz="2200"/>
              <a:t>Data Privacy as storing data on third-party servers may raise privacy concerns.</a:t>
            </a:r>
            <a:endParaRPr sz="2200"/>
          </a:p>
          <a:p>
            <a:pPr marL="457200" lvl="0" indent="-368300" algn="l" rtl="0">
              <a:lnSpc>
                <a:spcPct val="115000"/>
              </a:lnSpc>
              <a:spcBef>
                <a:spcPts val="0"/>
              </a:spcBef>
              <a:spcAft>
                <a:spcPts val="0"/>
              </a:spcAft>
              <a:buClr>
                <a:schemeClr val="dk1"/>
              </a:buClr>
              <a:buSzPts val="2200"/>
              <a:buChar char="●"/>
            </a:pPr>
            <a:r>
              <a:rPr lang="en-US" sz="2200"/>
              <a:t>Subscription costs as may involve ongoing subscription fees.</a:t>
            </a:r>
            <a:endParaRPr sz="2200"/>
          </a:p>
          <a:p>
            <a:pPr marL="457200" lvl="0" indent="-368300" algn="l" rtl="0">
              <a:lnSpc>
                <a:spcPct val="115000"/>
              </a:lnSpc>
              <a:spcBef>
                <a:spcPts val="0"/>
              </a:spcBef>
              <a:spcAft>
                <a:spcPts val="0"/>
              </a:spcAft>
              <a:buClr>
                <a:schemeClr val="dk1"/>
              </a:buClr>
              <a:buSzPts val="2200"/>
              <a:buChar char="●"/>
            </a:pPr>
            <a:r>
              <a:rPr lang="en-US" sz="2200"/>
              <a:t>Technical expertise requires setup and management expertise.</a:t>
            </a:r>
            <a:endParaRPr sz="2200"/>
          </a:p>
          <a:p>
            <a:pPr marL="0" lvl="0" indent="0" algn="l" rtl="0">
              <a:spcBef>
                <a:spcPts val="1200"/>
              </a:spcBef>
              <a:spcAft>
                <a:spcPts val="0"/>
              </a:spcAft>
              <a:buNone/>
            </a:pPr>
            <a:endParaRPr/>
          </a:p>
        </p:txBody>
      </p:sp>
      <p:sp>
        <p:nvSpPr>
          <p:cNvPr id="326" name="Google Shape;326;g3145f9642b7_0_28"/>
          <p:cNvSpPr txBox="1">
            <a:spLocks noGrp="1"/>
          </p:cNvSpPr>
          <p:nvPr>
            <p:ph type="sldNum" idx="12"/>
          </p:nvPr>
        </p:nvSpPr>
        <p:spPr>
          <a:xfrm>
            <a:off x="10160000" y="18288"/>
            <a:ext cx="1422300" cy="329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US"/>
              <a:t>25</a:t>
            </a:fld>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g3145f9642b7_0_37"/>
          <p:cNvSpPr txBox="1">
            <a:spLocks noGrp="1"/>
          </p:cNvSpPr>
          <p:nvPr>
            <p:ph type="title"/>
          </p:nvPr>
        </p:nvSpPr>
        <p:spPr>
          <a:xfrm>
            <a:off x="609600" y="533400"/>
            <a:ext cx="10972800" cy="9906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a:solidFill>
                  <a:schemeClr val="dk1"/>
                </a:solidFill>
              </a:rPr>
              <a:t>Mobile-Based Attendance Systems</a:t>
            </a:r>
            <a:endParaRPr b="1">
              <a:solidFill>
                <a:schemeClr val="dk1"/>
              </a:solidFill>
            </a:endParaRPr>
          </a:p>
        </p:txBody>
      </p:sp>
      <p:sp>
        <p:nvSpPr>
          <p:cNvPr id="333" name="Google Shape;333;g3145f9642b7_0_37"/>
          <p:cNvSpPr txBox="1">
            <a:spLocks noGrp="1"/>
          </p:cNvSpPr>
          <p:nvPr>
            <p:ph type="body" idx="1"/>
          </p:nvPr>
        </p:nvSpPr>
        <p:spPr>
          <a:xfrm>
            <a:off x="609600" y="1600200"/>
            <a:ext cx="10972800" cy="4876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100"/>
              <a:buFont typeface="Arial"/>
              <a:buNone/>
            </a:pPr>
            <a:r>
              <a:rPr lang="en-US" sz="2200" b="1"/>
              <a:t>Features</a:t>
            </a:r>
            <a:r>
              <a:rPr lang="en-US" sz="2200"/>
              <a:t>:</a:t>
            </a:r>
            <a:endParaRPr sz="2200"/>
          </a:p>
          <a:p>
            <a:pPr marL="457200" lvl="0" indent="-368300" algn="l" rtl="0">
              <a:lnSpc>
                <a:spcPct val="115000"/>
              </a:lnSpc>
              <a:spcBef>
                <a:spcPts val="1200"/>
              </a:spcBef>
              <a:spcAft>
                <a:spcPts val="0"/>
              </a:spcAft>
              <a:buClr>
                <a:schemeClr val="dk1"/>
              </a:buClr>
              <a:buSzPts val="2200"/>
              <a:buChar char="●"/>
            </a:pPr>
            <a:r>
              <a:rPr lang="en-US" sz="2200"/>
              <a:t>Location Tracking as uses GPS to verify attendance at specific locations.</a:t>
            </a:r>
            <a:endParaRPr sz="2200"/>
          </a:p>
          <a:p>
            <a:pPr marL="457200" lvl="0" indent="-368300" algn="l" rtl="0">
              <a:lnSpc>
                <a:spcPct val="115000"/>
              </a:lnSpc>
              <a:spcBef>
                <a:spcPts val="0"/>
              </a:spcBef>
              <a:spcAft>
                <a:spcPts val="0"/>
              </a:spcAft>
              <a:buClr>
                <a:schemeClr val="dk1"/>
              </a:buClr>
              <a:buSzPts val="2200"/>
              <a:buChar char="●"/>
            </a:pPr>
            <a:r>
              <a:rPr lang="en-US" sz="2200"/>
              <a:t>Remote Check-In for employees can mark attendance from any location, ideal for field employees.</a:t>
            </a:r>
            <a:endParaRPr sz="2200"/>
          </a:p>
          <a:p>
            <a:pPr marL="457200" lvl="0" indent="-368300" algn="l" rtl="0">
              <a:lnSpc>
                <a:spcPct val="115000"/>
              </a:lnSpc>
              <a:spcBef>
                <a:spcPts val="0"/>
              </a:spcBef>
              <a:spcAft>
                <a:spcPts val="0"/>
              </a:spcAft>
              <a:buClr>
                <a:schemeClr val="dk1"/>
              </a:buClr>
              <a:buSzPts val="2200"/>
              <a:buChar char="●"/>
            </a:pPr>
            <a:r>
              <a:rPr lang="en-US" sz="2200"/>
              <a:t>Ease of use is simple for employees to mark attendance with a smartphone app.</a:t>
            </a:r>
            <a:endParaRPr sz="2200"/>
          </a:p>
          <a:p>
            <a:pPr marL="457200" lvl="0" indent="-368300" algn="l" rtl="0">
              <a:lnSpc>
                <a:spcPct val="115000"/>
              </a:lnSpc>
              <a:spcBef>
                <a:spcPts val="0"/>
              </a:spcBef>
              <a:spcAft>
                <a:spcPts val="0"/>
              </a:spcAft>
              <a:buClr>
                <a:schemeClr val="dk1"/>
              </a:buClr>
              <a:buSzPts val="2200"/>
              <a:buChar char="●"/>
            </a:pPr>
            <a:r>
              <a:rPr lang="en-US" sz="2200"/>
              <a:t>Push notifications like can send reminders for check-in/check-out.</a:t>
            </a:r>
            <a:endParaRPr sz="2200"/>
          </a:p>
          <a:p>
            <a:pPr marL="0" lvl="0" indent="0" algn="l" rtl="0">
              <a:lnSpc>
                <a:spcPct val="115000"/>
              </a:lnSpc>
              <a:spcBef>
                <a:spcPts val="1200"/>
              </a:spcBef>
              <a:spcAft>
                <a:spcPts val="0"/>
              </a:spcAft>
              <a:buClr>
                <a:schemeClr val="dk1"/>
              </a:buClr>
              <a:buSzPts val="1100"/>
              <a:buFont typeface="Arial"/>
              <a:buNone/>
            </a:pPr>
            <a:r>
              <a:rPr lang="en-US" sz="2200" b="1"/>
              <a:t>Challenges</a:t>
            </a:r>
            <a:r>
              <a:rPr lang="en-US" sz="2200"/>
              <a:t>:</a:t>
            </a:r>
            <a:endParaRPr sz="2200"/>
          </a:p>
          <a:p>
            <a:pPr marL="457200" lvl="0" indent="-368300" algn="l" rtl="0">
              <a:lnSpc>
                <a:spcPct val="115000"/>
              </a:lnSpc>
              <a:spcBef>
                <a:spcPts val="1200"/>
              </a:spcBef>
              <a:spcAft>
                <a:spcPts val="0"/>
              </a:spcAft>
              <a:buClr>
                <a:schemeClr val="dk1"/>
              </a:buClr>
              <a:buSzPts val="2200"/>
              <a:buChar char="●"/>
            </a:pPr>
            <a:r>
              <a:rPr lang="en-US" sz="2200"/>
              <a:t>Privacy Issues for GPS tracking may be seen as invasive.</a:t>
            </a:r>
            <a:endParaRPr sz="2200"/>
          </a:p>
          <a:p>
            <a:pPr marL="457200" lvl="0" indent="-368300" algn="l" rtl="0">
              <a:lnSpc>
                <a:spcPct val="115000"/>
              </a:lnSpc>
              <a:spcBef>
                <a:spcPts val="0"/>
              </a:spcBef>
              <a:spcAft>
                <a:spcPts val="0"/>
              </a:spcAft>
              <a:buClr>
                <a:schemeClr val="dk1"/>
              </a:buClr>
              <a:buSzPts val="2200"/>
              <a:buChar char="●"/>
            </a:pPr>
            <a:r>
              <a:rPr lang="en-US" sz="2200"/>
              <a:t>Battery/Connectivity like depends on the device’s battery and internet connection.</a:t>
            </a:r>
            <a:endParaRPr sz="2200"/>
          </a:p>
          <a:p>
            <a:pPr marL="457200" lvl="0" indent="-368300" algn="l" rtl="0">
              <a:lnSpc>
                <a:spcPct val="115000"/>
              </a:lnSpc>
              <a:spcBef>
                <a:spcPts val="0"/>
              </a:spcBef>
              <a:spcAft>
                <a:spcPts val="0"/>
              </a:spcAft>
              <a:buClr>
                <a:schemeClr val="dk1"/>
              </a:buClr>
              <a:buSzPts val="2200"/>
              <a:buChar char="●"/>
            </a:pPr>
            <a:r>
              <a:rPr lang="en-US" sz="2200"/>
              <a:t>Device Dependency as not all employees may have compatible devices.</a:t>
            </a:r>
            <a:endParaRPr sz="2200"/>
          </a:p>
          <a:p>
            <a:pPr marL="457200" lvl="0" indent="-368300" algn="l" rtl="0">
              <a:lnSpc>
                <a:spcPct val="115000"/>
              </a:lnSpc>
              <a:spcBef>
                <a:spcPts val="0"/>
              </a:spcBef>
              <a:spcAft>
                <a:spcPts val="0"/>
              </a:spcAft>
              <a:buClr>
                <a:schemeClr val="dk1"/>
              </a:buClr>
              <a:buSzPts val="2200"/>
              <a:buChar char="●"/>
            </a:pPr>
            <a:r>
              <a:rPr lang="en-US" sz="2200"/>
              <a:t>Security as phones may be lost or compromised, risking unauthorized access.</a:t>
            </a:r>
            <a:endParaRPr sz="2200"/>
          </a:p>
          <a:p>
            <a:pPr marL="0" lvl="0" indent="0" algn="l" rtl="0">
              <a:spcBef>
                <a:spcPts val="1200"/>
              </a:spcBef>
              <a:spcAft>
                <a:spcPts val="0"/>
              </a:spcAft>
              <a:buNone/>
            </a:pPr>
            <a:endParaRPr sz="3500"/>
          </a:p>
        </p:txBody>
      </p:sp>
      <p:sp>
        <p:nvSpPr>
          <p:cNvPr id="334" name="Google Shape;334;g3145f9642b7_0_37"/>
          <p:cNvSpPr txBox="1">
            <a:spLocks noGrp="1"/>
          </p:cNvSpPr>
          <p:nvPr>
            <p:ph type="sldNum" idx="12"/>
          </p:nvPr>
        </p:nvSpPr>
        <p:spPr>
          <a:xfrm>
            <a:off x="10160000" y="18288"/>
            <a:ext cx="1422300" cy="329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US"/>
              <a:t>26</a:t>
            </a:fld>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g3145f9642b7_0_46"/>
          <p:cNvSpPr txBox="1">
            <a:spLocks noGrp="1"/>
          </p:cNvSpPr>
          <p:nvPr>
            <p:ph type="title"/>
          </p:nvPr>
        </p:nvSpPr>
        <p:spPr>
          <a:xfrm>
            <a:off x="609600" y="533400"/>
            <a:ext cx="10972800" cy="9906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a:solidFill>
                  <a:schemeClr val="dk1"/>
                </a:solidFill>
              </a:rPr>
              <a:t>AI-Based Attendance Systems</a:t>
            </a:r>
            <a:endParaRPr b="1">
              <a:solidFill>
                <a:schemeClr val="dk1"/>
              </a:solidFill>
            </a:endParaRPr>
          </a:p>
        </p:txBody>
      </p:sp>
      <p:sp>
        <p:nvSpPr>
          <p:cNvPr id="341" name="Google Shape;341;g3145f9642b7_0_46"/>
          <p:cNvSpPr txBox="1">
            <a:spLocks noGrp="1"/>
          </p:cNvSpPr>
          <p:nvPr>
            <p:ph type="body" idx="1"/>
          </p:nvPr>
        </p:nvSpPr>
        <p:spPr>
          <a:xfrm>
            <a:off x="609600" y="1600200"/>
            <a:ext cx="10972800" cy="4876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100"/>
              <a:buFont typeface="Arial"/>
              <a:buNone/>
            </a:pPr>
            <a:r>
              <a:rPr lang="en-US" sz="2100" b="1"/>
              <a:t>Features</a:t>
            </a:r>
            <a:r>
              <a:rPr lang="en-US" sz="2100"/>
              <a:t>:</a:t>
            </a:r>
            <a:endParaRPr sz="2100"/>
          </a:p>
          <a:p>
            <a:pPr marL="457200" lvl="0" indent="-361950" algn="l" rtl="0">
              <a:lnSpc>
                <a:spcPct val="115000"/>
              </a:lnSpc>
              <a:spcBef>
                <a:spcPts val="1200"/>
              </a:spcBef>
              <a:spcAft>
                <a:spcPts val="0"/>
              </a:spcAft>
              <a:buClr>
                <a:schemeClr val="dk1"/>
              </a:buClr>
              <a:buSzPts val="2100"/>
              <a:buChar char="●"/>
            </a:pPr>
            <a:r>
              <a:rPr lang="en-US" sz="2100"/>
              <a:t>High Accuracy is AI-powered facial recognition accurately identifies individuals.</a:t>
            </a:r>
            <a:endParaRPr sz="2100"/>
          </a:p>
          <a:p>
            <a:pPr marL="457200" lvl="0" indent="-361950" algn="l" rtl="0">
              <a:lnSpc>
                <a:spcPct val="115000"/>
              </a:lnSpc>
              <a:spcBef>
                <a:spcPts val="0"/>
              </a:spcBef>
              <a:spcAft>
                <a:spcPts val="0"/>
              </a:spcAft>
              <a:buClr>
                <a:schemeClr val="dk1"/>
              </a:buClr>
              <a:buSzPts val="2100"/>
              <a:buChar char="●"/>
            </a:pPr>
            <a:r>
              <a:rPr lang="en-US" sz="2100"/>
              <a:t>Contactless as employees don’t need to touch or use any device.</a:t>
            </a:r>
            <a:endParaRPr sz="2100"/>
          </a:p>
          <a:p>
            <a:pPr marL="457200" lvl="0" indent="-361950" algn="l" rtl="0">
              <a:lnSpc>
                <a:spcPct val="115000"/>
              </a:lnSpc>
              <a:spcBef>
                <a:spcPts val="0"/>
              </a:spcBef>
              <a:spcAft>
                <a:spcPts val="0"/>
              </a:spcAft>
              <a:buClr>
                <a:schemeClr val="dk1"/>
              </a:buClr>
              <a:buSzPts val="2100"/>
              <a:buChar char="●"/>
            </a:pPr>
            <a:r>
              <a:rPr lang="en-US" sz="2100"/>
              <a:t>Real-Time Processing is AI can detect and recognize individuals instantly, useful in large organizations.</a:t>
            </a:r>
            <a:endParaRPr sz="2100"/>
          </a:p>
          <a:p>
            <a:pPr marL="457200" lvl="0" indent="-361950" algn="l" rtl="0">
              <a:lnSpc>
                <a:spcPct val="115000"/>
              </a:lnSpc>
              <a:spcBef>
                <a:spcPts val="0"/>
              </a:spcBef>
              <a:spcAft>
                <a:spcPts val="0"/>
              </a:spcAft>
              <a:buClr>
                <a:schemeClr val="dk1"/>
              </a:buClr>
              <a:buSzPts val="2100"/>
              <a:buChar char="●"/>
            </a:pPr>
            <a:r>
              <a:rPr lang="en-US" sz="2100"/>
              <a:t>Analytics is advanced data insights on attendance patterns and trends.</a:t>
            </a:r>
            <a:endParaRPr sz="2100"/>
          </a:p>
          <a:p>
            <a:pPr marL="0" lvl="0" indent="0" algn="l" rtl="0">
              <a:lnSpc>
                <a:spcPct val="115000"/>
              </a:lnSpc>
              <a:spcBef>
                <a:spcPts val="1200"/>
              </a:spcBef>
              <a:spcAft>
                <a:spcPts val="0"/>
              </a:spcAft>
              <a:buClr>
                <a:schemeClr val="dk1"/>
              </a:buClr>
              <a:buSzPts val="1100"/>
              <a:buFont typeface="Arial"/>
              <a:buNone/>
            </a:pPr>
            <a:r>
              <a:rPr lang="en-US" sz="2100" b="1"/>
              <a:t>Challenges</a:t>
            </a:r>
            <a:r>
              <a:rPr lang="en-US" sz="2100"/>
              <a:t>:</a:t>
            </a:r>
            <a:endParaRPr sz="2100"/>
          </a:p>
          <a:p>
            <a:pPr marL="457200" lvl="0" indent="-361950" algn="l" rtl="0">
              <a:lnSpc>
                <a:spcPct val="115000"/>
              </a:lnSpc>
              <a:spcBef>
                <a:spcPts val="1200"/>
              </a:spcBef>
              <a:spcAft>
                <a:spcPts val="0"/>
              </a:spcAft>
              <a:buClr>
                <a:schemeClr val="dk1"/>
              </a:buClr>
              <a:buSzPts val="2100"/>
              <a:buChar char="●"/>
            </a:pPr>
            <a:r>
              <a:rPr lang="en-US" sz="2100"/>
              <a:t>Privacy concerns is faces and other personal data can be sensitive information.</a:t>
            </a:r>
            <a:endParaRPr sz="2100"/>
          </a:p>
          <a:p>
            <a:pPr marL="457200" lvl="0" indent="-361950" algn="l" rtl="0">
              <a:lnSpc>
                <a:spcPct val="115000"/>
              </a:lnSpc>
              <a:spcBef>
                <a:spcPts val="0"/>
              </a:spcBef>
              <a:spcAft>
                <a:spcPts val="0"/>
              </a:spcAft>
              <a:buClr>
                <a:schemeClr val="dk1"/>
              </a:buClr>
              <a:buSzPts val="2100"/>
              <a:buChar char="●"/>
            </a:pPr>
            <a:r>
              <a:rPr lang="en-US" sz="2100"/>
              <a:t>Ethical concerns as AI raises questions about consent and ethical use.</a:t>
            </a:r>
            <a:endParaRPr sz="2100"/>
          </a:p>
          <a:p>
            <a:pPr marL="457200" lvl="0" indent="-361950" algn="l" rtl="0">
              <a:lnSpc>
                <a:spcPct val="115000"/>
              </a:lnSpc>
              <a:spcBef>
                <a:spcPts val="0"/>
              </a:spcBef>
              <a:spcAft>
                <a:spcPts val="0"/>
              </a:spcAft>
              <a:buClr>
                <a:schemeClr val="dk1"/>
              </a:buClr>
              <a:buSzPts val="2100"/>
              <a:buChar char="●"/>
            </a:pPr>
            <a:r>
              <a:rPr lang="en-US" sz="2100"/>
              <a:t>Setup and Maintenance Cost is expensive to install and maintain due to AI infrastructure.</a:t>
            </a:r>
            <a:endParaRPr sz="2100"/>
          </a:p>
          <a:p>
            <a:pPr marL="457200" lvl="0" indent="-361950" algn="l" rtl="0">
              <a:lnSpc>
                <a:spcPct val="115000"/>
              </a:lnSpc>
              <a:spcBef>
                <a:spcPts val="0"/>
              </a:spcBef>
              <a:spcAft>
                <a:spcPts val="0"/>
              </a:spcAft>
              <a:buClr>
                <a:schemeClr val="dk1"/>
              </a:buClr>
              <a:buSzPts val="2100"/>
              <a:buChar char="●"/>
            </a:pPr>
            <a:r>
              <a:rPr lang="en-US" sz="2100"/>
              <a:t>Environmental Dependency as poor lighting or camera quality can affect accuracy.</a:t>
            </a:r>
            <a:endParaRPr sz="2100"/>
          </a:p>
          <a:p>
            <a:pPr marL="0" lvl="0" indent="0" algn="l" rtl="0">
              <a:spcBef>
                <a:spcPts val="1200"/>
              </a:spcBef>
              <a:spcAft>
                <a:spcPts val="0"/>
              </a:spcAft>
              <a:buNone/>
            </a:pPr>
            <a:endParaRPr/>
          </a:p>
        </p:txBody>
      </p:sp>
      <p:sp>
        <p:nvSpPr>
          <p:cNvPr id="342" name="Google Shape;342;g3145f9642b7_0_46"/>
          <p:cNvSpPr txBox="1">
            <a:spLocks noGrp="1"/>
          </p:cNvSpPr>
          <p:nvPr>
            <p:ph type="sldNum" idx="12"/>
          </p:nvPr>
        </p:nvSpPr>
        <p:spPr>
          <a:xfrm>
            <a:off x="10160000" y="18288"/>
            <a:ext cx="1422300" cy="329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US"/>
              <a:t>27</a:t>
            </a:fld>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g312daf610b4_4_40"/>
          <p:cNvSpPr txBox="1">
            <a:spLocks noGrp="1"/>
          </p:cNvSpPr>
          <p:nvPr>
            <p:ph type="title"/>
          </p:nvPr>
        </p:nvSpPr>
        <p:spPr>
          <a:xfrm>
            <a:off x="609600" y="533400"/>
            <a:ext cx="10972800" cy="990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b="1">
                <a:solidFill>
                  <a:schemeClr val="dk1"/>
                </a:solidFill>
              </a:rPr>
              <a:t>                    About the Dataset</a:t>
            </a:r>
            <a:endParaRPr b="1">
              <a:solidFill>
                <a:schemeClr val="dk1"/>
              </a:solidFill>
            </a:endParaRPr>
          </a:p>
        </p:txBody>
      </p:sp>
      <p:sp>
        <p:nvSpPr>
          <p:cNvPr id="349" name="Google Shape;349;g312daf610b4_4_40"/>
          <p:cNvSpPr txBox="1">
            <a:spLocks noGrp="1"/>
          </p:cNvSpPr>
          <p:nvPr>
            <p:ph type="body" idx="1"/>
          </p:nvPr>
        </p:nvSpPr>
        <p:spPr>
          <a:xfrm>
            <a:off x="609600" y="1600200"/>
            <a:ext cx="10972800" cy="4876800"/>
          </a:xfrm>
          <a:prstGeom prst="rect">
            <a:avLst/>
          </a:prstGeom>
        </p:spPr>
        <p:txBody>
          <a:bodyPr spcFirstLastPara="1" wrap="square" lIns="91425" tIns="45700" rIns="91425" bIns="45700" anchor="t" anchorCtr="0">
            <a:normAutofit lnSpcReduction="10000"/>
          </a:bodyPr>
          <a:lstStyle/>
          <a:p>
            <a:pPr marL="457200" lvl="0" indent="-374650" algn="l" rtl="0">
              <a:spcBef>
                <a:spcPts val="360"/>
              </a:spcBef>
              <a:spcAft>
                <a:spcPts val="0"/>
              </a:spcAft>
              <a:buSzPts val="2300"/>
              <a:buChar char="•"/>
            </a:pPr>
            <a:r>
              <a:rPr lang="en-US" sz="2300"/>
              <a:t>Building an original, custom dataset with real-time data.</a:t>
            </a:r>
            <a:endParaRPr sz="2300"/>
          </a:p>
          <a:p>
            <a:pPr marL="0" lvl="0" indent="0" algn="l" rtl="0">
              <a:spcBef>
                <a:spcPts val="360"/>
              </a:spcBef>
              <a:spcAft>
                <a:spcPts val="0"/>
              </a:spcAft>
              <a:buClr>
                <a:schemeClr val="dk1"/>
              </a:buClr>
              <a:buSzPts val="1100"/>
              <a:buFont typeface="Arial"/>
              <a:buNone/>
            </a:pPr>
            <a:endParaRPr sz="2300"/>
          </a:p>
          <a:p>
            <a:pPr marL="457200" lvl="0" indent="-374650" algn="l" rtl="0">
              <a:spcBef>
                <a:spcPts val="360"/>
              </a:spcBef>
              <a:spcAft>
                <a:spcPts val="0"/>
              </a:spcAft>
              <a:buSzPts val="2300"/>
              <a:buChar char="•"/>
            </a:pPr>
            <a:r>
              <a:rPr lang="en-US" sz="2300"/>
              <a:t>No data is scraped or sourced from external databases.</a:t>
            </a:r>
            <a:endParaRPr sz="2300"/>
          </a:p>
          <a:p>
            <a:pPr marL="0" lvl="0" indent="0" algn="l" rtl="0">
              <a:spcBef>
                <a:spcPts val="360"/>
              </a:spcBef>
              <a:spcAft>
                <a:spcPts val="0"/>
              </a:spcAft>
              <a:buNone/>
            </a:pPr>
            <a:endParaRPr sz="2300"/>
          </a:p>
          <a:p>
            <a:pPr marL="0" lvl="0" indent="0" algn="l" rtl="0">
              <a:spcBef>
                <a:spcPts val="360"/>
              </a:spcBef>
              <a:spcAft>
                <a:spcPts val="0"/>
              </a:spcAft>
              <a:buNone/>
            </a:pPr>
            <a:endParaRPr sz="2300"/>
          </a:p>
          <a:p>
            <a:pPr marL="0" lvl="0" indent="0" algn="l" rtl="0">
              <a:spcBef>
                <a:spcPts val="360"/>
              </a:spcBef>
              <a:spcAft>
                <a:spcPts val="0"/>
              </a:spcAft>
              <a:buNone/>
            </a:pPr>
            <a:endParaRPr sz="2300"/>
          </a:p>
          <a:p>
            <a:pPr marL="0" lvl="0" indent="0" algn="l" rtl="0">
              <a:spcBef>
                <a:spcPts val="360"/>
              </a:spcBef>
              <a:spcAft>
                <a:spcPts val="0"/>
              </a:spcAft>
              <a:buNone/>
            </a:pPr>
            <a:endParaRPr sz="2300"/>
          </a:p>
          <a:p>
            <a:pPr marL="0" lvl="0" indent="0" algn="l" rtl="0">
              <a:spcBef>
                <a:spcPts val="360"/>
              </a:spcBef>
              <a:spcAft>
                <a:spcPts val="0"/>
              </a:spcAft>
              <a:buNone/>
            </a:pPr>
            <a:endParaRPr sz="2300"/>
          </a:p>
          <a:p>
            <a:pPr marL="0" lvl="0" indent="0" algn="l" rtl="0">
              <a:spcBef>
                <a:spcPts val="360"/>
              </a:spcBef>
              <a:spcAft>
                <a:spcPts val="0"/>
              </a:spcAft>
              <a:buNone/>
            </a:pPr>
            <a:endParaRPr sz="2300"/>
          </a:p>
          <a:p>
            <a:pPr marL="0" lvl="0" indent="0" algn="l" rtl="0">
              <a:spcBef>
                <a:spcPts val="360"/>
              </a:spcBef>
              <a:spcAft>
                <a:spcPts val="0"/>
              </a:spcAft>
              <a:buClr>
                <a:schemeClr val="dk1"/>
              </a:buClr>
              <a:buSzPts val="1100"/>
              <a:buFont typeface="Arial"/>
              <a:buNone/>
            </a:pPr>
            <a:endParaRPr sz="2300"/>
          </a:p>
          <a:p>
            <a:pPr marL="0" lvl="0" indent="0" algn="l" rtl="0">
              <a:spcBef>
                <a:spcPts val="360"/>
              </a:spcBef>
              <a:spcAft>
                <a:spcPts val="0"/>
              </a:spcAft>
              <a:buNone/>
            </a:pPr>
            <a:endParaRPr sz="2300"/>
          </a:p>
          <a:p>
            <a:pPr marL="457200" lvl="0" indent="-374650" algn="l" rtl="0">
              <a:spcBef>
                <a:spcPts val="360"/>
              </a:spcBef>
              <a:spcAft>
                <a:spcPts val="0"/>
              </a:spcAft>
              <a:buSzPts val="2300"/>
              <a:buChar char="•"/>
            </a:pPr>
            <a:r>
              <a:rPr lang="en-US" sz="2300"/>
              <a:t>Initial collection includes raw images of students.</a:t>
            </a:r>
            <a:endParaRPr sz="2300"/>
          </a:p>
        </p:txBody>
      </p:sp>
      <p:sp>
        <p:nvSpPr>
          <p:cNvPr id="350" name="Google Shape;350;g312daf610b4_4_40"/>
          <p:cNvSpPr txBox="1">
            <a:spLocks noGrp="1"/>
          </p:cNvSpPr>
          <p:nvPr>
            <p:ph type="sldNum" idx="12"/>
          </p:nvPr>
        </p:nvSpPr>
        <p:spPr>
          <a:xfrm>
            <a:off x="10160000" y="18288"/>
            <a:ext cx="1422300" cy="329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US"/>
              <a:t>28</a:t>
            </a:fld>
            <a:endParaRPr/>
          </a:p>
        </p:txBody>
      </p:sp>
      <p:pic>
        <p:nvPicPr>
          <p:cNvPr id="351" name="Google Shape;351;g312daf610b4_4_40"/>
          <p:cNvPicPr preferRelativeResize="0"/>
          <p:nvPr/>
        </p:nvPicPr>
        <p:blipFill>
          <a:blip r:embed="rId3">
            <a:alphaModFix/>
          </a:blip>
          <a:stretch>
            <a:fillRect/>
          </a:stretch>
        </p:blipFill>
        <p:spPr>
          <a:xfrm>
            <a:off x="2693375" y="2946175"/>
            <a:ext cx="5945658" cy="264940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g311a5d2697e_0_35"/>
          <p:cNvSpPr txBox="1">
            <a:spLocks noGrp="1"/>
          </p:cNvSpPr>
          <p:nvPr>
            <p:ph type="title"/>
          </p:nvPr>
        </p:nvSpPr>
        <p:spPr>
          <a:xfrm>
            <a:off x="609600" y="533400"/>
            <a:ext cx="10972800" cy="9906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en-US" b="1">
                <a:solidFill>
                  <a:schemeClr val="dk1"/>
                </a:solidFill>
              </a:rPr>
              <a:t>About the Dataset  </a:t>
            </a:r>
            <a:endParaRPr b="1">
              <a:solidFill>
                <a:schemeClr val="dk1"/>
              </a:solidFill>
            </a:endParaRPr>
          </a:p>
        </p:txBody>
      </p:sp>
      <p:sp>
        <p:nvSpPr>
          <p:cNvPr id="358" name="Google Shape;358;g311a5d2697e_0_35"/>
          <p:cNvSpPr txBox="1">
            <a:spLocks noGrp="1"/>
          </p:cNvSpPr>
          <p:nvPr>
            <p:ph type="body" idx="1"/>
          </p:nvPr>
        </p:nvSpPr>
        <p:spPr>
          <a:xfrm>
            <a:off x="1109100" y="1710000"/>
            <a:ext cx="10473300" cy="43524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360"/>
              </a:spcBef>
              <a:spcAft>
                <a:spcPts val="0"/>
              </a:spcAft>
              <a:buSzPts val="1530"/>
              <a:buNone/>
            </a:pPr>
            <a:r>
              <a:rPr lang="en-US" sz="2600" dirty="0"/>
              <a:t>Prototype Raw Data for Automated Attendance via Facial Recognition</a:t>
            </a:r>
            <a:endParaRPr sz="2600" dirty="0"/>
          </a:p>
        </p:txBody>
      </p:sp>
      <p:sp>
        <p:nvSpPr>
          <p:cNvPr id="359" name="Google Shape;359;g311a5d2697e_0_35"/>
          <p:cNvSpPr txBox="1">
            <a:spLocks noGrp="1"/>
          </p:cNvSpPr>
          <p:nvPr>
            <p:ph type="sldNum" idx="12"/>
          </p:nvPr>
        </p:nvSpPr>
        <p:spPr>
          <a:xfrm>
            <a:off x="10160000" y="18288"/>
            <a:ext cx="1422300" cy="329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US"/>
              <a:t>29</a:t>
            </a:fld>
            <a:endParaRPr/>
          </a:p>
        </p:txBody>
      </p:sp>
      <p:pic>
        <p:nvPicPr>
          <p:cNvPr id="2" name="Picture 1"/>
          <p:cNvPicPr>
            <a:picLocks noChangeAspect="1"/>
          </p:cNvPicPr>
          <p:nvPr/>
        </p:nvPicPr>
        <p:blipFill>
          <a:blip r:embed="rId3"/>
          <a:stretch>
            <a:fillRect/>
          </a:stretch>
        </p:blipFill>
        <p:spPr>
          <a:xfrm>
            <a:off x="1944347" y="2415653"/>
            <a:ext cx="8802805" cy="3985147"/>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g312c43b21e2_0_7"/>
          <p:cNvSpPr txBox="1">
            <a:spLocks noGrp="1"/>
          </p:cNvSpPr>
          <p:nvPr>
            <p:ph type="title"/>
          </p:nvPr>
        </p:nvSpPr>
        <p:spPr>
          <a:xfrm>
            <a:off x="609600" y="596800"/>
            <a:ext cx="10972800" cy="927000"/>
          </a:xfrm>
          <a:prstGeom prst="rect">
            <a:avLst/>
          </a:prstGeom>
        </p:spPr>
        <p:txBody>
          <a:bodyPr spcFirstLastPara="1" wrap="square" lIns="91425" tIns="45700" rIns="91425" bIns="45700" anchor="ctr" anchorCtr="0">
            <a:normAutofit/>
          </a:bodyPr>
          <a:lstStyle/>
          <a:p>
            <a:pPr marL="0" lvl="0" indent="0" algn="ctr" rtl="0">
              <a:lnSpc>
                <a:spcPct val="100000"/>
              </a:lnSpc>
              <a:spcBef>
                <a:spcPts val="0"/>
              </a:spcBef>
              <a:spcAft>
                <a:spcPts val="0"/>
              </a:spcAft>
              <a:buNone/>
            </a:pPr>
            <a:r>
              <a:rPr lang="en-US" sz="4444" b="1">
                <a:solidFill>
                  <a:schemeClr val="dk1"/>
                </a:solidFill>
              </a:rPr>
              <a:t>Existing System</a:t>
            </a:r>
            <a:endParaRPr sz="4444" b="1">
              <a:solidFill>
                <a:schemeClr val="dk1"/>
              </a:solidFill>
            </a:endParaRPr>
          </a:p>
          <a:p>
            <a:pPr marL="0" lvl="0" indent="0" algn="l" rtl="0">
              <a:spcBef>
                <a:spcPts val="0"/>
              </a:spcBef>
              <a:spcAft>
                <a:spcPts val="0"/>
              </a:spcAft>
              <a:buNone/>
            </a:pPr>
            <a:endParaRPr sz="2650"/>
          </a:p>
        </p:txBody>
      </p:sp>
      <p:sp>
        <p:nvSpPr>
          <p:cNvPr id="118" name="Google Shape;118;g312c43b21e2_0_7"/>
          <p:cNvSpPr txBox="1">
            <a:spLocks noGrp="1"/>
          </p:cNvSpPr>
          <p:nvPr>
            <p:ph type="body" idx="1"/>
          </p:nvPr>
        </p:nvSpPr>
        <p:spPr>
          <a:xfrm>
            <a:off x="609600" y="1600200"/>
            <a:ext cx="10972800" cy="4876800"/>
          </a:xfrm>
          <a:prstGeom prst="rect">
            <a:avLst/>
          </a:prstGeom>
        </p:spPr>
        <p:txBody>
          <a:bodyPr spcFirstLastPara="1" wrap="square" lIns="91425" tIns="45700" rIns="91425" bIns="45700" anchor="t" anchorCtr="0">
            <a:noAutofit/>
          </a:bodyPr>
          <a:lstStyle/>
          <a:p>
            <a:pPr marL="0" lvl="0" indent="0" algn="l" rtl="0">
              <a:lnSpc>
                <a:spcPct val="150000"/>
              </a:lnSpc>
              <a:spcBef>
                <a:spcPts val="360"/>
              </a:spcBef>
              <a:spcAft>
                <a:spcPts val="0"/>
              </a:spcAft>
              <a:buNone/>
            </a:pPr>
            <a:r>
              <a:rPr lang="en-US" sz="1700" b="1"/>
              <a:t>Manual Attendance Logging</a:t>
            </a:r>
            <a:r>
              <a:rPr lang="en-US" sz="1700"/>
              <a:t>:</a:t>
            </a:r>
            <a:endParaRPr sz="1700"/>
          </a:p>
          <a:p>
            <a:pPr marL="457200" lvl="0" indent="-336550" algn="l" rtl="0">
              <a:lnSpc>
                <a:spcPct val="115000"/>
              </a:lnSpc>
              <a:spcBef>
                <a:spcPts val="1200"/>
              </a:spcBef>
              <a:spcAft>
                <a:spcPts val="0"/>
              </a:spcAft>
              <a:buClr>
                <a:schemeClr val="dk1"/>
              </a:buClr>
              <a:buSzPts val="1700"/>
              <a:buChar char="●"/>
            </a:pPr>
            <a:r>
              <a:rPr lang="en-US" sz="1700"/>
              <a:t>In most traditional settings, attendance is marked manually.</a:t>
            </a:r>
            <a:endParaRPr sz="1700"/>
          </a:p>
          <a:p>
            <a:pPr marL="457200" lvl="0" indent="-336550" algn="l" rtl="0">
              <a:lnSpc>
                <a:spcPct val="115000"/>
              </a:lnSpc>
              <a:spcBef>
                <a:spcPts val="0"/>
              </a:spcBef>
              <a:spcAft>
                <a:spcPts val="0"/>
              </a:spcAft>
              <a:buClr>
                <a:schemeClr val="dk1"/>
              </a:buClr>
              <a:buSzPts val="1700"/>
              <a:buChar char="●"/>
            </a:pPr>
            <a:r>
              <a:rPr lang="en-US" sz="1700"/>
              <a:t>Can involve paper records or simple digital biometric.</a:t>
            </a:r>
            <a:endParaRPr sz="1700"/>
          </a:p>
          <a:p>
            <a:pPr marL="457200" lvl="0" indent="-336550" algn="l" rtl="0">
              <a:lnSpc>
                <a:spcPct val="115000"/>
              </a:lnSpc>
              <a:spcBef>
                <a:spcPts val="0"/>
              </a:spcBef>
              <a:spcAft>
                <a:spcPts val="0"/>
              </a:spcAft>
              <a:buClr>
                <a:schemeClr val="dk1"/>
              </a:buClr>
              <a:buSzPts val="1700"/>
              <a:buChar char="●"/>
            </a:pPr>
            <a:r>
              <a:rPr lang="en-US" sz="1700" b="1"/>
              <a:t>Attendance Backlog Issue</a:t>
            </a:r>
            <a:r>
              <a:rPr lang="en-US" sz="1700"/>
              <a:t>: In our college’s SIM system, if attendance is not updated within the designated time frame, it goes into a backlog. This requires teachers to manage students’ attendance manually, creating challenges in accurately tracking and updating attendance records.</a:t>
            </a:r>
            <a:endParaRPr sz="1700"/>
          </a:p>
          <a:p>
            <a:pPr marL="457200" lvl="0" indent="-336550" algn="l" rtl="0">
              <a:lnSpc>
                <a:spcPct val="115000"/>
              </a:lnSpc>
              <a:spcBef>
                <a:spcPts val="0"/>
              </a:spcBef>
              <a:spcAft>
                <a:spcPts val="0"/>
              </a:spcAft>
              <a:buClr>
                <a:schemeClr val="dk1"/>
              </a:buClr>
              <a:buSzPts val="1700"/>
              <a:buChar char="●"/>
            </a:pPr>
            <a:r>
              <a:rPr lang="en-US" sz="1700" b="1"/>
              <a:t>Percentage-Based Attendance Calculation Problem</a:t>
            </a:r>
            <a:r>
              <a:rPr lang="en-US" sz="1700"/>
              <a:t>: The SIM system calculates attendance as an overall percentage, with present days increasing attendance by 3% and absences reducing it by 2%. This creates an issue for students who attend consistently for a recent period but had poor attendance in the previous month.</a:t>
            </a:r>
            <a:endParaRPr sz="1700"/>
          </a:p>
          <a:p>
            <a:pPr marL="0" lvl="0" indent="0" algn="l" rtl="0">
              <a:lnSpc>
                <a:spcPct val="115000"/>
              </a:lnSpc>
              <a:spcBef>
                <a:spcPts val="1400"/>
              </a:spcBef>
              <a:spcAft>
                <a:spcPts val="0"/>
              </a:spcAft>
              <a:buNone/>
            </a:pPr>
            <a:r>
              <a:rPr lang="en-US" sz="1700" b="1"/>
              <a:t>Problems with Existing System</a:t>
            </a:r>
            <a:endParaRPr sz="1700" b="1"/>
          </a:p>
          <a:p>
            <a:pPr marL="914400" lvl="1" indent="-336550" algn="l" rtl="0">
              <a:lnSpc>
                <a:spcPct val="115000"/>
              </a:lnSpc>
              <a:spcBef>
                <a:spcPts val="1200"/>
              </a:spcBef>
              <a:spcAft>
                <a:spcPts val="0"/>
              </a:spcAft>
              <a:buClr>
                <a:schemeClr val="dk1"/>
              </a:buClr>
              <a:buSzPts val="1700"/>
              <a:buChar char="○"/>
            </a:pPr>
            <a:r>
              <a:rPr lang="en-US" sz="1700" b="1"/>
              <a:t>Time Delays</a:t>
            </a:r>
            <a:r>
              <a:rPr lang="en-US" sz="1700"/>
              <a:t>: Manual entry wastes time for staff and students/employees.</a:t>
            </a:r>
            <a:endParaRPr sz="1700"/>
          </a:p>
          <a:p>
            <a:pPr marL="914400" lvl="1" indent="-336550" algn="l" rtl="0">
              <a:lnSpc>
                <a:spcPct val="115000"/>
              </a:lnSpc>
              <a:spcBef>
                <a:spcPts val="0"/>
              </a:spcBef>
              <a:spcAft>
                <a:spcPts val="0"/>
              </a:spcAft>
              <a:buClr>
                <a:schemeClr val="dk1"/>
              </a:buClr>
              <a:buSzPts val="1700"/>
              <a:buChar char="○"/>
            </a:pPr>
            <a:r>
              <a:rPr lang="en-US" sz="1700" b="1"/>
              <a:t>Inaccuracy</a:t>
            </a:r>
            <a:r>
              <a:rPr lang="en-US" sz="1700"/>
              <a:t>: Prone to errors and sometimes intentional manipulation (e.g., proxy attendance).</a:t>
            </a:r>
            <a:endParaRPr sz="1700"/>
          </a:p>
          <a:p>
            <a:pPr marL="914400" lvl="1" indent="-336550" algn="l" rtl="0">
              <a:lnSpc>
                <a:spcPct val="115000"/>
              </a:lnSpc>
              <a:spcBef>
                <a:spcPts val="0"/>
              </a:spcBef>
              <a:spcAft>
                <a:spcPts val="0"/>
              </a:spcAft>
              <a:buClr>
                <a:schemeClr val="dk1"/>
              </a:buClr>
              <a:buSzPts val="1700"/>
              <a:buChar char="○"/>
            </a:pPr>
            <a:r>
              <a:rPr lang="en-US" sz="1700" b="1"/>
              <a:t>Data Management</a:t>
            </a:r>
            <a:r>
              <a:rPr lang="en-US" sz="1700"/>
              <a:t>: Difficult to manage, retrieve, and analyze attendance data over long periods.</a:t>
            </a:r>
            <a:endParaRPr sz="1700"/>
          </a:p>
          <a:p>
            <a:pPr marL="914400" lvl="1" indent="-336550" algn="l" rtl="0">
              <a:lnSpc>
                <a:spcPct val="115000"/>
              </a:lnSpc>
              <a:spcBef>
                <a:spcPts val="0"/>
              </a:spcBef>
              <a:spcAft>
                <a:spcPts val="0"/>
              </a:spcAft>
              <a:buClr>
                <a:schemeClr val="dk1"/>
              </a:buClr>
              <a:buSzPts val="1700"/>
              <a:buChar char="○"/>
            </a:pPr>
            <a:r>
              <a:rPr lang="en-US" sz="1700" b="1"/>
              <a:t>Lack of Scalability</a:t>
            </a:r>
            <a:r>
              <a:rPr lang="en-US" sz="1700"/>
              <a:t>: Inefficient for larger organizations or multiple locations.</a:t>
            </a:r>
            <a:endParaRPr sz="1700"/>
          </a:p>
          <a:p>
            <a:pPr marL="0" lvl="0" indent="0" algn="l" rtl="0">
              <a:lnSpc>
                <a:spcPct val="150000"/>
              </a:lnSpc>
              <a:spcBef>
                <a:spcPts val="1200"/>
              </a:spcBef>
              <a:spcAft>
                <a:spcPts val="0"/>
              </a:spcAft>
              <a:buNone/>
            </a:pPr>
            <a:endParaRPr sz="1700"/>
          </a:p>
        </p:txBody>
      </p:sp>
      <p:sp>
        <p:nvSpPr>
          <p:cNvPr id="119" name="Google Shape;119;g312c43b21e2_0_7"/>
          <p:cNvSpPr txBox="1">
            <a:spLocks noGrp="1"/>
          </p:cNvSpPr>
          <p:nvPr>
            <p:ph type="sldNum" idx="12"/>
          </p:nvPr>
        </p:nvSpPr>
        <p:spPr>
          <a:xfrm>
            <a:off x="10160000" y="18288"/>
            <a:ext cx="1422300" cy="329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US"/>
              <a:t>3</a:t>
            </a:fld>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g312daf610b4_4_51"/>
          <p:cNvSpPr txBox="1">
            <a:spLocks noGrp="1"/>
          </p:cNvSpPr>
          <p:nvPr>
            <p:ph type="title"/>
          </p:nvPr>
        </p:nvSpPr>
        <p:spPr>
          <a:xfrm>
            <a:off x="609600" y="533400"/>
            <a:ext cx="10972800" cy="9906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a:solidFill>
                  <a:schemeClr val="dk1"/>
                </a:solidFill>
              </a:rPr>
              <a:t>Real Time Data Collection</a:t>
            </a:r>
            <a:endParaRPr b="1">
              <a:solidFill>
                <a:schemeClr val="dk1"/>
              </a:solidFill>
            </a:endParaRPr>
          </a:p>
        </p:txBody>
      </p:sp>
      <p:sp>
        <p:nvSpPr>
          <p:cNvPr id="367" name="Google Shape;367;g312daf610b4_4_51"/>
          <p:cNvSpPr txBox="1">
            <a:spLocks noGrp="1"/>
          </p:cNvSpPr>
          <p:nvPr>
            <p:ph type="body" idx="1"/>
          </p:nvPr>
        </p:nvSpPr>
        <p:spPr>
          <a:xfrm>
            <a:off x="609600" y="1600200"/>
            <a:ext cx="10972800" cy="4876800"/>
          </a:xfrm>
          <a:prstGeom prst="rect">
            <a:avLst/>
          </a:prstGeom>
        </p:spPr>
        <p:txBody>
          <a:bodyPr spcFirstLastPara="1" wrap="square" lIns="91425" tIns="45700" rIns="91425" bIns="45700" anchor="t" anchorCtr="0">
            <a:normAutofit/>
          </a:bodyPr>
          <a:lstStyle/>
          <a:p>
            <a:pPr marL="457200" lvl="0" indent="-325755" algn="l" rtl="0">
              <a:spcBef>
                <a:spcPts val="360"/>
              </a:spcBef>
              <a:spcAft>
                <a:spcPts val="0"/>
              </a:spcAft>
              <a:buSzPts val="1530"/>
              <a:buChar char="•"/>
            </a:pPr>
            <a:r>
              <a:rPr lang="en-US"/>
              <a:t>Write a Python script to automate the image collection process.</a:t>
            </a:r>
            <a:endParaRPr/>
          </a:p>
          <a:p>
            <a:pPr marL="0" lvl="0" indent="0" algn="l" rtl="0">
              <a:spcBef>
                <a:spcPts val="360"/>
              </a:spcBef>
              <a:spcAft>
                <a:spcPts val="0"/>
              </a:spcAft>
              <a:buClr>
                <a:schemeClr val="dk1"/>
              </a:buClr>
              <a:buSzPts val="1100"/>
              <a:buFont typeface="Arial"/>
              <a:buNone/>
            </a:pPr>
            <a:endParaRPr/>
          </a:p>
          <a:p>
            <a:pPr marL="457200" lvl="0" indent="-325755" algn="l" rtl="0">
              <a:spcBef>
                <a:spcPts val="360"/>
              </a:spcBef>
              <a:spcAft>
                <a:spcPts val="0"/>
              </a:spcAft>
              <a:buSzPts val="1530"/>
              <a:buChar char="•"/>
            </a:pPr>
            <a:r>
              <a:rPr lang="en-US"/>
              <a:t>Ensure the script captures over 50 images per person within a minute.</a:t>
            </a:r>
            <a:endParaRPr/>
          </a:p>
          <a:p>
            <a:pPr marL="0" lvl="0" indent="0" algn="l" rtl="0">
              <a:spcBef>
                <a:spcPts val="360"/>
              </a:spcBef>
              <a:spcAft>
                <a:spcPts val="0"/>
              </a:spcAft>
              <a:buClr>
                <a:schemeClr val="dk1"/>
              </a:buClr>
              <a:buSzPts val="1100"/>
              <a:buFont typeface="Arial"/>
              <a:buNone/>
            </a:pPr>
            <a:endParaRPr/>
          </a:p>
          <a:p>
            <a:pPr marL="457200" lvl="0" indent="-325755" algn="l" rtl="0">
              <a:spcBef>
                <a:spcPts val="360"/>
              </a:spcBef>
              <a:spcAft>
                <a:spcPts val="0"/>
              </a:spcAft>
              <a:buSzPts val="1530"/>
              <a:buChar char="•"/>
            </a:pPr>
            <a:r>
              <a:rPr lang="en-US"/>
              <a:t>Implement efficient image capture and storage to meet real-time needs.</a:t>
            </a:r>
            <a:endParaRPr/>
          </a:p>
          <a:p>
            <a:pPr marL="0" lvl="0" indent="0" algn="l" rtl="0">
              <a:spcBef>
                <a:spcPts val="360"/>
              </a:spcBef>
              <a:spcAft>
                <a:spcPts val="0"/>
              </a:spcAft>
              <a:buClr>
                <a:schemeClr val="dk1"/>
              </a:buClr>
              <a:buSzPts val="1100"/>
              <a:buFont typeface="Arial"/>
              <a:buNone/>
            </a:pPr>
            <a:endParaRPr/>
          </a:p>
          <a:p>
            <a:pPr marL="457200" lvl="0" indent="-325755" algn="l" rtl="0">
              <a:spcBef>
                <a:spcPts val="360"/>
              </a:spcBef>
              <a:spcAft>
                <a:spcPts val="0"/>
              </a:spcAft>
              <a:buSzPts val="1530"/>
              <a:buChar char="•"/>
            </a:pPr>
            <a:r>
              <a:rPr lang="en-US"/>
              <a:t>Use automation to trigger image capture without manual intervention.</a:t>
            </a:r>
            <a:endParaRPr/>
          </a:p>
          <a:p>
            <a:pPr marL="0" lvl="0" indent="0" algn="l" rtl="0">
              <a:spcBef>
                <a:spcPts val="360"/>
              </a:spcBef>
              <a:spcAft>
                <a:spcPts val="0"/>
              </a:spcAft>
              <a:buClr>
                <a:schemeClr val="dk1"/>
              </a:buClr>
              <a:buSzPts val="1100"/>
              <a:buFont typeface="Arial"/>
              <a:buNone/>
            </a:pPr>
            <a:endParaRPr/>
          </a:p>
          <a:p>
            <a:pPr marL="457200" lvl="0" indent="-325755" algn="l" rtl="0">
              <a:spcBef>
                <a:spcPts val="360"/>
              </a:spcBef>
              <a:spcAft>
                <a:spcPts val="0"/>
              </a:spcAft>
              <a:buSzPts val="1530"/>
              <a:buChar char="•"/>
            </a:pPr>
            <a:r>
              <a:rPr lang="en-US"/>
              <a:t>Optimize the process for scalability, allowing collection from multiple individuals simultaneously.</a:t>
            </a:r>
            <a:endParaRPr/>
          </a:p>
          <a:p>
            <a:pPr marL="0" lvl="0" indent="0" algn="l" rtl="0">
              <a:spcBef>
                <a:spcPts val="360"/>
              </a:spcBef>
              <a:spcAft>
                <a:spcPts val="0"/>
              </a:spcAft>
              <a:buNone/>
            </a:pPr>
            <a:endParaRPr/>
          </a:p>
        </p:txBody>
      </p:sp>
      <p:sp>
        <p:nvSpPr>
          <p:cNvPr id="368" name="Google Shape;368;g312daf610b4_4_51"/>
          <p:cNvSpPr txBox="1">
            <a:spLocks noGrp="1"/>
          </p:cNvSpPr>
          <p:nvPr>
            <p:ph type="sldNum" idx="12"/>
          </p:nvPr>
        </p:nvSpPr>
        <p:spPr>
          <a:xfrm>
            <a:off x="10160000" y="18288"/>
            <a:ext cx="1422300" cy="329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g312c43b21e2_3_14"/>
          <p:cNvSpPr txBox="1">
            <a:spLocks noGrp="1"/>
          </p:cNvSpPr>
          <p:nvPr>
            <p:ph type="title"/>
          </p:nvPr>
        </p:nvSpPr>
        <p:spPr>
          <a:xfrm>
            <a:off x="609600" y="533400"/>
            <a:ext cx="10972800" cy="990600"/>
          </a:xfrm>
          <a:prstGeom prst="rect">
            <a:avLst/>
          </a:prstGeom>
        </p:spPr>
        <p:txBody>
          <a:bodyPr spcFirstLastPara="1" wrap="square" lIns="91425" tIns="45700" rIns="91425" bIns="45700" anchor="ctr" anchorCtr="0">
            <a:normAutofit/>
          </a:bodyPr>
          <a:lstStyle/>
          <a:p>
            <a:pPr marL="0" lvl="0" indent="0" algn="ctr" rtl="0">
              <a:lnSpc>
                <a:spcPct val="115000"/>
              </a:lnSpc>
              <a:spcBef>
                <a:spcPts val="0"/>
              </a:spcBef>
              <a:spcAft>
                <a:spcPts val="0"/>
              </a:spcAft>
              <a:buNone/>
            </a:pPr>
            <a:r>
              <a:rPr lang="en-US" b="1">
                <a:solidFill>
                  <a:schemeClr val="dk1"/>
                </a:solidFill>
              </a:rPr>
              <a:t>What is an Image</a:t>
            </a:r>
            <a:endParaRPr b="1">
              <a:solidFill>
                <a:schemeClr val="dk1"/>
              </a:solidFill>
            </a:endParaRPr>
          </a:p>
        </p:txBody>
      </p:sp>
      <p:sp>
        <p:nvSpPr>
          <p:cNvPr id="375" name="Google Shape;375;g312c43b21e2_3_14"/>
          <p:cNvSpPr txBox="1">
            <a:spLocks noGrp="1"/>
          </p:cNvSpPr>
          <p:nvPr>
            <p:ph type="body" idx="1"/>
          </p:nvPr>
        </p:nvSpPr>
        <p:spPr>
          <a:xfrm>
            <a:off x="609600" y="1600200"/>
            <a:ext cx="10972800" cy="4876800"/>
          </a:xfrm>
          <a:prstGeom prst="rect">
            <a:avLst/>
          </a:prstGeom>
        </p:spPr>
        <p:txBody>
          <a:bodyPr spcFirstLastPara="1" wrap="square" lIns="91425" tIns="45700" rIns="91425" bIns="45700" anchor="t" anchorCtr="0">
            <a:normAutofit fontScale="25000" lnSpcReduction="20000"/>
          </a:bodyPr>
          <a:lstStyle/>
          <a:p>
            <a:pPr marL="457200" lvl="0" indent="0" algn="l" rtl="0">
              <a:lnSpc>
                <a:spcPct val="115000"/>
              </a:lnSpc>
              <a:spcBef>
                <a:spcPts val="0"/>
              </a:spcBef>
              <a:spcAft>
                <a:spcPts val="0"/>
              </a:spcAft>
              <a:buNone/>
            </a:pPr>
            <a:endParaRPr sz="1300"/>
          </a:p>
          <a:p>
            <a:pPr marL="457200" lvl="0" indent="-368300" algn="l" rtl="0">
              <a:lnSpc>
                <a:spcPct val="115000"/>
              </a:lnSpc>
              <a:spcBef>
                <a:spcPts val="360"/>
              </a:spcBef>
              <a:spcAft>
                <a:spcPts val="0"/>
              </a:spcAft>
              <a:buSzPct val="100000"/>
              <a:buChar char="•"/>
            </a:pPr>
            <a:r>
              <a:rPr lang="en-US" sz="8800"/>
              <a:t>An image is a visual representation of objects or scenes.</a:t>
            </a:r>
            <a:endParaRPr sz="8800"/>
          </a:p>
          <a:p>
            <a:pPr marL="457200" lvl="0" indent="-368300" algn="l" rtl="0">
              <a:lnSpc>
                <a:spcPct val="115000"/>
              </a:lnSpc>
              <a:spcBef>
                <a:spcPts val="0"/>
              </a:spcBef>
              <a:spcAft>
                <a:spcPts val="0"/>
              </a:spcAft>
              <a:buSzPct val="100000"/>
              <a:buChar char="•"/>
            </a:pPr>
            <a:r>
              <a:rPr lang="en-US" sz="8800"/>
              <a:t>Composed of pixels (smallest units of an image) arranged in a grid.</a:t>
            </a:r>
            <a:endParaRPr sz="8800"/>
          </a:p>
          <a:p>
            <a:pPr marL="457200" lvl="0" indent="-368300" algn="l" rtl="0">
              <a:lnSpc>
                <a:spcPct val="115000"/>
              </a:lnSpc>
              <a:spcBef>
                <a:spcPts val="0"/>
              </a:spcBef>
              <a:spcAft>
                <a:spcPts val="0"/>
              </a:spcAft>
              <a:buSzPct val="100000"/>
              <a:buChar char="•"/>
            </a:pPr>
            <a:r>
              <a:rPr lang="en-US" sz="8800"/>
              <a:t>Each pixel has color or intensity values, defining the image's appearance.</a:t>
            </a:r>
            <a:endParaRPr sz="8800"/>
          </a:p>
          <a:p>
            <a:pPr marL="457200" lvl="0" indent="0" algn="l" rtl="0">
              <a:spcBef>
                <a:spcPts val="360"/>
              </a:spcBef>
              <a:spcAft>
                <a:spcPts val="0"/>
              </a:spcAft>
              <a:buNone/>
            </a:pPr>
            <a:endParaRPr sz="2000"/>
          </a:p>
          <a:p>
            <a:pPr marL="457200" lvl="0" indent="0" algn="l" rtl="0">
              <a:spcBef>
                <a:spcPts val="360"/>
              </a:spcBef>
              <a:spcAft>
                <a:spcPts val="0"/>
              </a:spcAft>
              <a:buNone/>
            </a:pPr>
            <a:endParaRPr sz="2000"/>
          </a:p>
          <a:p>
            <a:pPr marL="457200" lvl="0" indent="0" algn="l" rtl="0">
              <a:spcBef>
                <a:spcPts val="360"/>
              </a:spcBef>
              <a:spcAft>
                <a:spcPts val="0"/>
              </a:spcAft>
              <a:buNone/>
            </a:pPr>
            <a:endParaRPr sz="2000"/>
          </a:p>
          <a:p>
            <a:pPr marL="457200" lvl="0" indent="0" algn="l" rtl="0">
              <a:spcBef>
                <a:spcPts val="360"/>
              </a:spcBef>
              <a:spcAft>
                <a:spcPts val="0"/>
              </a:spcAft>
              <a:buNone/>
            </a:pPr>
            <a:endParaRPr sz="2000"/>
          </a:p>
          <a:p>
            <a:pPr marL="457200" lvl="0" indent="0" algn="l" rtl="0">
              <a:spcBef>
                <a:spcPts val="360"/>
              </a:spcBef>
              <a:spcAft>
                <a:spcPts val="0"/>
              </a:spcAft>
              <a:buNone/>
            </a:pPr>
            <a:endParaRPr sz="2000"/>
          </a:p>
          <a:p>
            <a:pPr marL="0" lvl="0" indent="0" algn="l" rtl="0">
              <a:spcBef>
                <a:spcPts val="360"/>
              </a:spcBef>
              <a:spcAft>
                <a:spcPts val="0"/>
              </a:spcAft>
              <a:buNone/>
            </a:pPr>
            <a:endParaRPr sz="2000"/>
          </a:p>
          <a:p>
            <a:pPr marL="0" lvl="0" indent="0" algn="l" rtl="0">
              <a:spcBef>
                <a:spcPts val="360"/>
              </a:spcBef>
              <a:spcAft>
                <a:spcPts val="0"/>
              </a:spcAft>
              <a:buNone/>
            </a:pPr>
            <a:endParaRPr sz="2000"/>
          </a:p>
          <a:p>
            <a:pPr marL="0" lvl="0" indent="0" algn="l" rtl="0">
              <a:spcBef>
                <a:spcPts val="360"/>
              </a:spcBef>
              <a:spcAft>
                <a:spcPts val="0"/>
              </a:spcAft>
              <a:buNone/>
            </a:pPr>
            <a:endParaRPr sz="2000"/>
          </a:p>
          <a:p>
            <a:pPr marL="0" lvl="0" indent="0" algn="l" rtl="0">
              <a:spcBef>
                <a:spcPts val="360"/>
              </a:spcBef>
              <a:spcAft>
                <a:spcPts val="0"/>
              </a:spcAft>
              <a:buNone/>
            </a:pPr>
            <a:endParaRPr sz="2000"/>
          </a:p>
          <a:p>
            <a:pPr marL="0" lvl="0" indent="0" algn="l" rtl="0">
              <a:spcBef>
                <a:spcPts val="360"/>
              </a:spcBef>
              <a:spcAft>
                <a:spcPts val="0"/>
              </a:spcAft>
              <a:buNone/>
            </a:pPr>
            <a:endParaRPr sz="2000"/>
          </a:p>
          <a:p>
            <a:pPr marL="0" lvl="0" indent="0" algn="l" rtl="0">
              <a:spcBef>
                <a:spcPts val="360"/>
              </a:spcBef>
              <a:spcAft>
                <a:spcPts val="0"/>
              </a:spcAft>
              <a:buNone/>
            </a:pPr>
            <a:endParaRPr sz="2000"/>
          </a:p>
          <a:p>
            <a:pPr marL="0" lvl="0" indent="0" algn="l" rtl="0">
              <a:spcBef>
                <a:spcPts val="360"/>
              </a:spcBef>
              <a:spcAft>
                <a:spcPts val="0"/>
              </a:spcAft>
              <a:buNone/>
            </a:pPr>
            <a:endParaRPr sz="2000"/>
          </a:p>
          <a:p>
            <a:pPr marL="0" lvl="0" indent="0" algn="l" rtl="0">
              <a:spcBef>
                <a:spcPts val="360"/>
              </a:spcBef>
              <a:spcAft>
                <a:spcPts val="0"/>
              </a:spcAft>
              <a:buNone/>
            </a:pPr>
            <a:endParaRPr sz="2000"/>
          </a:p>
          <a:p>
            <a:pPr marL="0" lvl="0" indent="0" algn="l" rtl="0">
              <a:spcBef>
                <a:spcPts val="360"/>
              </a:spcBef>
              <a:spcAft>
                <a:spcPts val="0"/>
              </a:spcAft>
              <a:buNone/>
            </a:pPr>
            <a:endParaRPr sz="2000"/>
          </a:p>
          <a:p>
            <a:pPr marL="0" lvl="0" indent="0" algn="l" rtl="0">
              <a:spcBef>
                <a:spcPts val="360"/>
              </a:spcBef>
              <a:spcAft>
                <a:spcPts val="0"/>
              </a:spcAft>
              <a:buNone/>
            </a:pPr>
            <a:r>
              <a:rPr lang="en-US" sz="2000"/>
              <a:t>                                                                                                                                                                                                                                                                                                        </a:t>
            </a:r>
            <a:endParaRPr sz="2000"/>
          </a:p>
          <a:p>
            <a:pPr marL="0" lvl="0" indent="0" algn="l" rtl="0">
              <a:spcBef>
                <a:spcPts val="360"/>
              </a:spcBef>
              <a:spcAft>
                <a:spcPts val="0"/>
              </a:spcAft>
              <a:buNone/>
            </a:pPr>
            <a:r>
              <a:rPr lang="en-US" sz="2000"/>
              <a:t>                                                                                                                                                               </a:t>
            </a:r>
            <a:endParaRPr sz="2000"/>
          </a:p>
          <a:p>
            <a:pPr marL="0" lvl="0" indent="0" algn="l" rtl="0">
              <a:spcBef>
                <a:spcPts val="360"/>
              </a:spcBef>
              <a:spcAft>
                <a:spcPts val="0"/>
              </a:spcAft>
              <a:buNone/>
            </a:pPr>
            <a:endParaRPr sz="2000"/>
          </a:p>
          <a:p>
            <a:pPr marL="0" lvl="0" indent="0" algn="l" rtl="0">
              <a:spcBef>
                <a:spcPts val="360"/>
              </a:spcBef>
              <a:spcAft>
                <a:spcPts val="0"/>
              </a:spcAft>
              <a:buNone/>
            </a:pPr>
            <a:endParaRPr sz="2000"/>
          </a:p>
          <a:p>
            <a:pPr marL="0" lvl="0" indent="0" algn="l" rtl="0">
              <a:spcBef>
                <a:spcPts val="360"/>
              </a:spcBef>
              <a:spcAft>
                <a:spcPts val="0"/>
              </a:spcAft>
              <a:buNone/>
            </a:pPr>
            <a:endParaRPr sz="2000"/>
          </a:p>
          <a:p>
            <a:pPr marL="0" lvl="0" indent="0" algn="l" rtl="0">
              <a:spcBef>
                <a:spcPts val="360"/>
              </a:spcBef>
              <a:spcAft>
                <a:spcPts val="0"/>
              </a:spcAft>
              <a:buNone/>
            </a:pPr>
            <a:endParaRPr sz="2000"/>
          </a:p>
          <a:p>
            <a:pPr marL="0" lvl="0" indent="0" algn="l" rtl="0">
              <a:spcBef>
                <a:spcPts val="360"/>
              </a:spcBef>
              <a:spcAft>
                <a:spcPts val="0"/>
              </a:spcAft>
              <a:buNone/>
            </a:pPr>
            <a:endParaRPr sz="2000"/>
          </a:p>
          <a:p>
            <a:pPr marL="0" lvl="0" indent="0" algn="l" rtl="0">
              <a:spcBef>
                <a:spcPts val="360"/>
              </a:spcBef>
              <a:spcAft>
                <a:spcPts val="0"/>
              </a:spcAft>
              <a:buNone/>
            </a:pPr>
            <a:endParaRPr sz="2000"/>
          </a:p>
          <a:p>
            <a:pPr marL="0" lvl="0" indent="0" algn="l" rtl="0">
              <a:spcBef>
                <a:spcPts val="360"/>
              </a:spcBef>
              <a:spcAft>
                <a:spcPts val="0"/>
              </a:spcAft>
              <a:buNone/>
            </a:pPr>
            <a:r>
              <a:rPr lang="en-US" sz="2000"/>
              <a:t>  </a:t>
            </a:r>
            <a:r>
              <a:rPr lang="en-US" sz="4461"/>
              <a:t>  </a:t>
            </a:r>
            <a:endParaRPr sz="4461"/>
          </a:p>
          <a:p>
            <a:pPr marL="0" lvl="0" indent="0" algn="l" rtl="0">
              <a:spcBef>
                <a:spcPts val="360"/>
              </a:spcBef>
              <a:spcAft>
                <a:spcPts val="0"/>
              </a:spcAft>
              <a:buNone/>
            </a:pPr>
            <a:endParaRPr sz="4461"/>
          </a:p>
          <a:p>
            <a:pPr marL="0" lvl="0" indent="0" algn="l" rtl="0">
              <a:spcBef>
                <a:spcPts val="360"/>
              </a:spcBef>
              <a:spcAft>
                <a:spcPts val="0"/>
              </a:spcAft>
              <a:buNone/>
            </a:pPr>
            <a:endParaRPr sz="4461"/>
          </a:p>
          <a:p>
            <a:pPr marL="0" lvl="0" indent="0" algn="l" rtl="0">
              <a:spcBef>
                <a:spcPts val="360"/>
              </a:spcBef>
              <a:spcAft>
                <a:spcPts val="0"/>
              </a:spcAft>
              <a:buNone/>
            </a:pPr>
            <a:r>
              <a:rPr lang="en-US" sz="4461"/>
              <a:t>                                                                                              </a:t>
            </a:r>
            <a:r>
              <a:rPr lang="en-US" sz="7261"/>
              <a:t>   </a:t>
            </a:r>
            <a:endParaRPr sz="7261"/>
          </a:p>
          <a:p>
            <a:pPr marL="0" lvl="0" indent="0" algn="l" rtl="0">
              <a:spcBef>
                <a:spcPts val="360"/>
              </a:spcBef>
              <a:spcAft>
                <a:spcPts val="0"/>
              </a:spcAft>
              <a:buClr>
                <a:schemeClr val="dk1"/>
              </a:buClr>
              <a:buSzPts val="275"/>
              <a:buFont typeface="Arial"/>
              <a:buNone/>
            </a:pPr>
            <a:r>
              <a:rPr lang="en-US" sz="7261"/>
              <a:t>                                                         </a:t>
            </a:r>
            <a:endParaRPr sz="7261"/>
          </a:p>
          <a:p>
            <a:pPr marL="0" lvl="0" indent="0" algn="ctr" rtl="0">
              <a:spcBef>
                <a:spcPts val="360"/>
              </a:spcBef>
              <a:spcAft>
                <a:spcPts val="0"/>
              </a:spcAft>
              <a:buClr>
                <a:schemeClr val="dk1"/>
              </a:buClr>
              <a:buSzPts val="275"/>
              <a:buFont typeface="Arial"/>
              <a:buNone/>
            </a:pPr>
            <a:r>
              <a:rPr lang="en-US" sz="7261"/>
              <a:t> </a:t>
            </a:r>
            <a:r>
              <a:rPr lang="en-US" sz="7261" u="sng">
                <a:solidFill>
                  <a:schemeClr val="hlink"/>
                </a:solidFill>
                <a:hlinkClick r:id="rId3"/>
              </a:rPr>
              <a:t>https://www.freepik.com/</a:t>
            </a:r>
            <a:r>
              <a:rPr lang="en-US" sz="7261"/>
              <a:t> </a:t>
            </a:r>
            <a:endParaRPr sz="7261"/>
          </a:p>
          <a:p>
            <a:pPr marL="0" lvl="0" indent="0" algn="l" rtl="0">
              <a:spcBef>
                <a:spcPts val="360"/>
              </a:spcBef>
              <a:spcAft>
                <a:spcPts val="0"/>
              </a:spcAft>
              <a:buNone/>
            </a:pPr>
            <a:endParaRPr sz="4461"/>
          </a:p>
          <a:p>
            <a:pPr marL="0" lvl="0" indent="0" algn="l" rtl="0">
              <a:spcBef>
                <a:spcPts val="360"/>
              </a:spcBef>
              <a:spcAft>
                <a:spcPts val="0"/>
              </a:spcAft>
              <a:buNone/>
            </a:pPr>
            <a:endParaRPr sz="2000"/>
          </a:p>
          <a:p>
            <a:pPr marL="0" lvl="0" indent="0" algn="l" rtl="0">
              <a:spcBef>
                <a:spcPts val="360"/>
              </a:spcBef>
              <a:spcAft>
                <a:spcPts val="0"/>
              </a:spcAft>
              <a:buNone/>
            </a:pPr>
            <a:endParaRPr sz="2000"/>
          </a:p>
          <a:p>
            <a:pPr marL="0" lvl="0" indent="0" algn="l" rtl="0">
              <a:spcBef>
                <a:spcPts val="360"/>
              </a:spcBef>
              <a:spcAft>
                <a:spcPts val="0"/>
              </a:spcAft>
              <a:buNone/>
            </a:pPr>
            <a:endParaRPr sz="2000"/>
          </a:p>
          <a:p>
            <a:pPr marL="0" lvl="0" indent="0" algn="l" rtl="0">
              <a:spcBef>
                <a:spcPts val="360"/>
              </a:spcBef>
              <a:spcAft>
                <a:spcPts val="0"/>
              </a:spcAft>
              <a:buNone/>
            </a:pPr>
            <a:endParaRPr sz="2000"/>
          </a:p>
          <a:p>
            <a:pPr marL="0" lvl="0" indent="0" algn="l" rtl="0">
              <a:spcBef>
                <a:spcPts val="360"/>
              </a:spcBef>
              <a:spcAft>
                <a:spcPts val="0"/>
              </a:spcAft>
              <a:buNone/>
            </a:pPr>
            <a:endParaRPr sz="2000"/>
          </a:p>
          <a:p>
            <a:pPr marL="0" lvl="0" indent="0" algn="l" rtl="0">
              <a:spcBef>
                <a:spcPts val="360"/>
              </a:spcBef>
              <a:spcAft>
                <a:spcPts val="0"/>
              </a:spcAft>
              <a:buNone/>
            </a:pPr>
            <a:endParaRPr sz="2000"/>
          </a:p>
          <a:p>
            <a:pPr marL="457200" lvl="0" indent="0" algn="l" rtl="0">
              <a:spcBef>
                <a:spcPts val="360"/>
              </a:spcBef>
              <a:spcAft>
                <a:spcPts val="0"/>
              </a:spcAft>
              <a:buNone/>
            </a:pPr>
            <a:endParaRPr sz="2000"/>
          </a:p>
          <a:p>
            <a:pPr marL="457200" lvl="0" indent="0" algn="l" rtl="0">
              <a:spcBef>
                <a:spcPts val="360"/>
              </a:spcBef>
              <a:spcAft>
                <a:spcPts val="0"/>
              </a:spcAft>
              <a:buNone/>
            </a:pPr>
            <a:endParaRPr sz="2000"/>
          </a:p>
          <a:p>
            <a:pPr marL="457200" lvl="0" indent="0" algn="l" rtl="0">
              <a:spcBef>
                <a:spcPts val="360"/>
              </a:spcBef>
              <a:spcAft>
                <a:spcPts val="0"/>
              </a:spcAft>
              <a:buNone/>
            </a:pPr>
            <a:endParaRPr sz="2000"/>
          </a:p>
          <a:p>
            <a:pPr marL="1371600" lvl="0" indent="0" algn="l" rtl="0">
              <a:spcBef>
                <a:spcPts val="360"/>
              </a:spcBef>
              <a:spcAft>
                <a:spcPts val="0"/>
              </a:spcAft>
              <a:buNone/>
            </a:pPr>
            <a:endParaRPr/>
          </a:p>
        </p:txBody>
      </p:sp>
      <p:sp>
        <p:nvSpPr>
          <p:cNvPr id="376" name="Google Shape;376;g312c43b21e2_3_14"/>
          <p:cNvSpPr txBox="1">
            <a:spLocks noGrp="1"/>
          </p:cNvSpPr>
          <p:nvPr>
            <p:ph type="sldNum" idx="12"/>
          </p:nvPr>
        </p:nvSpPr>
        <p:spPr>
          <a:xfrm>
            <a:off x="10160000" y="18288"/>
            <a:ext cx="1422300" cy="329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US"/>
              <a:t>31</a:t>
            </a:fld>
            <a:endParaRPr/>
          </a:p>
        </p:txBody>
      </p:sp>
      <p:pic>
        <p:nvPicPr>
          <p:cNvPr id="377" name="Google Shape;377;g312c43b21e2_3_14"/>
          <p:cNvPicPr preferRelativeResize="0"/>
          <p:nvPr/>
        </p:nvPicPr>
        <p:blipFill>
          <a:blip r:embed="rId4">
            <a:alphaModFix/>
          </a:blip>
          <a:stretch>
            <a:fillRect/>
          </a:stretch>
        </p:blipFill>
        <p:spPr>
          <a:xfrm>
            <a:off x="3570000" y="3083200"/>
            <a:ext cx="4444200" cy="2957400"/>
          </a:xfrm>
          <a:prstGeom prst="rect">
            <a:avLst/>
          </a:prstGeom>
          <a:noFill/>
          <a:ln>
            <a:noFill/>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g312c43b21e2_3_23"/>
          <p:cNvSpPr txBox="1">
            <a:spLocks noGrp="1"/>
          </p:cNvSpPr>
          <p:nvPr>
            <p:ph type="body" idx="1"/>
          </p:nvPr>
        </p:nvSpPr>
        <p:spPr>
          <a:xfrm>
            <a:off x="609600" y="1600200"/>
            <a:ext cx="10972800" cy="48768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endParaRPr sz="2700"/>
          </a:p>
          <a:p>
            <a:pPr marL="457200" lvl="0" indent="-400050" algn="l" rtl="0">
              <a:spcBef>
                <a:spcPts val="360"/>
              </a:spcBef>
              <a:spcAft>
                <a:spcPts val="0"/>
              </a:spcAft>
              <a:buSzPts val="2700"/>
              <a:buAutoNum type="arabicPeriod"/>
            </a:pPr>
            <a:r>
              <a:rPr lang="en-US" sz="2700"/>
              <a:t> Binary Images</a:t>
            </a:r>
            <a:endParaRPr sz="2700"/>
          </a:p>
          <a:p>
            <a:pPr marL="457200" lvl="0" indent="-400050" algn="l" rtl="0">
              <a:spcBef>
                <a:spcPts val="0"/>
              </a:spcBef>
              <a:spcAft>
                <a:spcPts val="0"/>
              </a:spcAft>
              <a:buSzPts val="2700"/>
              <a:buAutoNum type="arabicPeriod"/>
            </a:pPr>
            <a:r>
              <a:rPr lang="en-US" sz="2700"/>
              <a:t>Grayscale Images</a:t>
            </a:r>
            <a:endParaRPr sz="2700"/>
          </a:p>
          <a:p>
            <a:pPr marL="457200" lvl="0" indent="-400050" algn="l" rtl="0">
              <a:spcBef>
                <a:spcPts val="0"/>
              </a:spcBef>
              <a:spcAft>
                <a:spcPts val="0"/>
              </a:spcAft>
              <a:buSzPts val="2700"/>
              <a:buAutoNum type="arabicPeriod"/>
            </a:pPr>
            <a:r>
              <a:rPr lang="en-US" sz="2700"/>
              <a:t>RGB (color) Images</a:t>
            </a:r>
            <a:endParaRPr sz="2700"/>
          </a:p>
          <a:p>
            <a:pPr marL="457200" lvl="0" indent="-400050" algn="l" rtl="0">
              <a:spcBef>
                <a:spcPts val="0"/>
              </a:spcBef>
              <a:spcAft>
                <a:spcPts val="0"/>
              </a:spcAft>
              <a:buSzPts val="2700"/>
              <a:buAutoNum type="arabicPeriod"/>
            </a:pPr>
            <a:r>
              <a:rPr lang="en-US" sz="2700"/>
              <a:t>Indexed Images</a:t>
            </a:r>
            <a:endParaRPr sz="2700"/>
          </a:p>
          <a:p>
            <a:pPr marL="457200" lvl="0" indent="-400050" algn="l" rtl="0">
              <a:spcBef>
                <a:spcPts val="0"/>
              </a:spcBef>
              <a:spcAft>
                <a:spcPts val="0"/>
              </a:spcAft>
              <a:buSzPts val="2700"/>
              <a:buAutoNum type="arabicPeriod"/>
            </a:pPr>
            <a:r>
              <a:rPr lang="en-US" sz="2700"/>
              <a:t>Multispectral Images.</a:t>
            </a:r>
            <a:endParaRPr sz="2700"/>
          </a:p>
          <a:p>
            <a:pPr marL="457200" lvl="0" indent="-400050" algn="l" rtl="0">
              <a:spcBef>
                <a:spcPts val="0"/>
              </a:spcBef>
              <a:spcAft>
                <a:spcPts val="0"/>
              </a:spcAft>
              <a:buSzPts val="2700"/>
              <a:buChar char="•"/>
            </a:pPr>
            <a:r>
              <a:rPr lang="en-US" sz="2700"/>
              <a:t>Used in various fields like photography, computer vision, and remote sensing.</a:t>
            </a:r>
            <a:endParaRPr sz="2700"/>
          </a:p>
          <a:p>
            <a:pPr marL="0" lvl="0" indent="0" algn="l" rtl="0">
              <a:spcBef>
                <a:spcPts val="360"/>
              </a:spcBef>
              <a:spcAft>
                <a:spcPts val="0"/>
              </a:spcAft>
              <a:buNone/>
            </a:pPr>
            <a:endParaRPr sz="2700"/>
          </a:p>
        </p:txBody>
      </p:sp>
      <p:sp>
        <p:nvSpPr>
          <p:cNvPr id="384" name="Google Shape;384;g312c43b21e2_3_23"/>
          <p:cNvSpPr txBox="1">
            <a:spLocks noGrp="1"/>
          </p:cNvSpPr>
          <p:nvPr>
            <p:ph type="sldNum" idx="12"/>
          </p:nvPr>
        </p:nvSpPr>
        <p:spPr>
          <a:xfrm>
            <a:off x="10160000" y="18288"/>
            <a:ext cx="1422300" cy="329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US"/>
              <a:t>32</a:t>
            </a:fld>
            <a:endParaRPr/>
          </a:p>
        </p:txBody>
      </p:sp>
      <p:sp>
        <p:nvSpPr>
          <p:cNvPr id="385" name="Google Shape;385;g312c43b21e2_3_23"/>
          <p:cNvSpPr txBox="1"/>
          <p:nvPr/>
        </p:nvSpPr>
        <p:spPr>
          <a:xfrm>
            <a:off x="740175" y="600225"/>
            <a:ext cx="10574100" cy="800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4000" b="1">
                <a:solidFill>
                  <a:schemeClr val="dk1"/>
                </a:solidFill>
              </a:rPr>
              <a:t>TYPES OF IMAGE</a:t>
            </a:r>
            <a:endParaRPr>
              <a:solidFill>
                <a:schemeClr val="dk1"/>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g312c43b21e2_3_32"/>
          <p:cNvSpPr txBox="1">
            <a:spLocks noGrp="1"/>
          </p:cNvSpPr>
          <p:nvPr>
            <p:ph type="title"/>
          </p:nvPr>
        </p:nvSpPr>
        <p:spPr>
          <a:xfrm>
            <a:off x="529850" y="509475"/>
            <a:ext cx="10972800" cy="7734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a:solidFill>
                  <a:schemeClr val="dk1"/>
                </a:solidFill>
              </a:rPr>
              <a:t>Types Of Images </a:t>
            </a:r>
            <a:endParaRPr b="1">
              <a:solidFill>
                <a:schemeClr val="dk1"/>
              </a:solidFill>
            </a:endParaRPr>
          </a:p>
        </p:txBody>
      </p:sp>
      <p:sp>
        <p:nvSpPr>
          <p:cNvPr id="392" name="Google Shape;392;g312c43b21e2_3_32"/>
          <p:cNvSpPr txBox="1">
            <a:spLocks noGrp="1"/>
          </p:cNvSpPr>
          <p:nvPr>
            <p:ph type="body" idx="1"/>
          </p:nvPr>
        </p:nvSpPr>
        <p:spPr>
          <a:xfrm>
            <a:off x="609600" y="1449525"/>
            <a:ext cx="11224800" cy="5338200"/>
          </a:xfrm>
          <a:prstGeom prst="rect">
            <a:avLst/>
          </a:prstGeom>
        </p:spPr>
        <p:txBody>
          <a:bodyPr spcFirstLastPara="1" wrap="square" lIns="91425" tIns="45700" rIns="91425" bIns="45700" anchor="t" anchorCtr="0">
            <a:normAutofit fontScale="85000" lnSpcReduction="10000"/>
          </a:bodyPr>
          <a:lstStyle/>
          <a:p>
            <a:pPr marL="457200" lvl="0" indent="0" algn="l" rtl="0">
              <a:lnSpc>
                <a:spcPct val="115000"/>
              </a:lnSpc>
              <a:spcBef>
                <a:spcPts val="1200"/>
              </a:spcBef>
              <a:spcAft>
                <a:spcPts val="0"/>
              </a:spcAft>
              <a:buNone/>
            </a:pPr>
            <a:r>
              <a:rPr lang="en-US" b="1" dirty="0"/>
              <a:t>1. RGB (Color) Images</a:t>
            </a:r>
            <a:endParaRPr b="1" dirty="0"/>
          </a:p>
          <a:p>
            <a:pPr marL="457200" lvl="0" indent="-358214" algn="l" rtl="0">
              <a:lnSpc>
                <a:spcPct val="115000"/>
              </a:lnSpc>
              <a:spcBef>
                <a:spcPts val="1200"/>
              </a:spcBef>
              <a:spcAft>
                <a:spcPts val="0"/>
              </a:spcAft>
              <a:buSzPct val="100000"/>
              <a:buChar char="•"/>
            </a:pPr>
            <a:r>
              <a:rPr lang="en-US" sz="2206" b="1" dirty="0"/>
              <a:t>RGB stands for Red, Green, Blue</a:t>
            </a:r>
            <a:r>
              <a:rPr lang="en-US" sz="2206" dirty="0"/>
              <a:t>, the primary colors used to create a wide spectrum of colors.</a:t>
            </a:r>
            <a:endParaRPr sz="2206" dirty="0"/>
          </a:p>
          <a:p>
            <a:pPr marL="457200" lvl="0" indent="-358214" algn="l" rtl="0">
              <a:lnSpc>
                <a:spcPct val="115000"/>
              </a:lnSpc>
              <a:spcBef>
                <a:spcPts val="0"/>
              </a:spcBef>
              <a:spcAft>
                <a:spcPts val="0"/>
              </a:spcAft>
              <a:buSzPct val="100000"/>
              <a:buChar char="•"/>
            </a:pPr>
            <a:r>
              <a:rPr lang="en-US" sz="2206" dirty="0"/>
              <a:t>Each pixel contains three values representing the intensity of Red, Green, and Blue.</a:t>
            </a:r>
            <a:endParaRPr sz="2206" dirty="0"/>
          </a:p>
          <a:p>
            <a:pPr marL="457200" lvl="0" indent="-358214" algn="l" rtl="0">
              <a:lnSpc>
                <a:spcPct val="115000"/>
              </a:lnSpc>
              <a:spcBef>
                <a:spcPts val="0"/>
              </a:spcBef>
              <a:spcAft>
                <a:spcPts val="0"/>
              </a:spcAft>
              <a:buSzPct val="100000"/>
              <a:buChar char="•"/>
            </a:pPr>
            <a:r>
              <a:rPr lang="en-US" sz="2206" b="1" dirty="0"/>
              <a:t>24-bit color depth</a:t>
            </a:r>
            <a:r>
              <a:rPr lang="en-US" sz="2206" dirty="0"/>
              <a:t>: 8 bits per channel, allowing for over 16 million possible color combinations.</a:t>
            </a:r>
            <a:endParaRPr sz="2206" dirty="0"/>
          </a:p>
          <a:p>
            <a:pPr marL="457200" lvl="0" indent="-358214" algn="l" rtl="0">
              <a:lnSpc>
                <a:spcPct val="115000"/>
              </a:lnSpc>
              <a:spcBef>
                <a:spcPts val="0"/>
              </a:spcBef>
              <a:spcAft>
                <a:spcPts val="0"/>
              </a:spcAft>
              <a:buSzPct val="100000"/>
              <a:buChar char="•"/>
            </a:pPr>
            <a:r>
              <a:rPr lang="en-US" sz="2206" dirty="0"/>
              <a:t>Widely used in </a:t>
            </a:r>
            <a:r>
              <a:rPr lang="en-US" sz="2206" b="1" dirty="0"/>
              <a:t>digital photography, displays, and web images</a:t>
            </a:r>
            <a:r>
              <a:rPr lang="en-US" sz="2206" dirty="0"/>
              <a:t>.</a:t>
            </a:r>
            <a:endParaRPr sz="2206" dirty="0"/>
          </a:p>
          <a:p>
            <a:pPr marL="457200" lvl="0" indent="-351864" algn="l" rtl="0">
              <a:lnSpc>
                <a:spcPct val="115000"/>
              </a:lnSpc>
              <a:spcBef>
                <a:spcPts val="0"/>
              </a:spcBef>
              <a:spcAft>
                <a:spcPts val="0"/>
              </a:spcAft>
              <a:buSzPct val="95100"/>
              <a:buChar char="•"/>
            </a:pPr>
            <a:r>
              <a:rPr lang="en-US" sz="2206" dirty="0"/>
              <a:t>Provides rich color representation, making it ideal for applications requiring detailed and vibrant images</a:t>
            </a:r>
            <a:r>
              <a:rPr lang="en-US" sz="2098" dirty="0"/>
              <a:t>.</a:t>
            </a:r>
            <a:endParaRPr sz="2098" dirty="0"/>
          </a:p>
          <a:p>
            <a:pPr marL="457200" lvl="0" indent="0" algn="l" rtl="0">
              <a:lnSpc>
                <a:spcPct val="115000"/>
              </a:lnSpc>
              <a:spcBef>
                <a:spcPts val="1200"/>
              </a:spcBef>
              <a:spcAft>
                <a:spcPts val="0"/>
              </a:spcAft>
              <a:buNone/>
            </a:pPr>
            <a:endParaRPr b="1" dirty="0"/>
          </a:p>
          <a:p>
            <a:pPr marL="457200" lvl="0" indent="0" algn="l" rtl="0">
              <a:lnSpc>
                <a:spcPct val="115000"/>
              </a:lnSpc>
              <a:spcBef>
                <a:spcPts val="1200"/>
              </a:spcBef>
              <a:spcAft>
                <a:spcPts val="0"/>
              </a:spcAft>
              <a:buNone/>
            </a:pPr>
            <a:endParaRPr dirty="0"/>
          </a:p>
          <a:p>
            <a:pPr marL="457200" lvl="0" indent="0" algn="l" rtl="0">
              <a:lnSpc>
                <a:spcPct val="115000"/>
              </a:lnSpc>
              <a:spcBef>
                <a:spcPts val="1200"/>
              </a:spcBef>
              <a:spcAft>
                <a:spcPts val="0"/>
              </a:spcAft>
              <a:buNone/>
            </a:pPr>
            <a:endParaRPr dirty="0"/>
          </a:p>
          <a:p>
            <a:pPr marL="457200" lvl="0" indent="0" algn="l" rtl="0">
              <a:lnSpc>
                <a:spcPct val="115000"/>
              </a:lnSpc>
              <a:spcBef>
                <a:spcPts val="1200"/>
              </a:spcBef>
              <a:spcAft>
                <a:spcPts val="0"/>
              </a:spcAft>
              <a:buNone/>
            </a:pPr>
            <a:r>
              <a:rPr lang="en-US" dirty="0"/>
              <a:t>                          </a:t>
            </a:r>
            <a:endParaRPr dirty="0"/>
          </a:p>
          <a:p>
            <a:pPr marL="457200" lvl="0" indent="0" algn="l" rtl="0">
              <a:lnSpc>
                <a:spcPct val="115000"/>
              </a:lnSpc>
              <a:spcBef>
                <a:spcPts val="1200"/>
              </a:spcBef>
              <a:spcAft>
                <a:spcPts val="1200"/>
              </a:spcAft>
              <a:buNone/>
            </a:pPr>
            <a:r>
              <a:rPr lang="en-US" dirty="0"/>
              <a:t>                       </a:t>
            </a:r>
            <a:r>
              <a:rPr lang="en-US" u="sng" dirty="0">
                <a:solidFill>
                  <a:schemeClr val="hlink"/>
                </a:solidFill>
                <a:hlinkClick r:id="rId3"/>
              </a:rPr>
              <a:t>https://www.photoshopessentials.com/essentials/rgb/</a:t>
            </a:r>
            <a:r>
              <a:rPr lang="en-US" dirty="0"/>
              <a:t> </a:t>
            </a:r>
            <a:endParaRPr sz="2300" dirty="0"/>
          </a:p>
        </p:txBody>
      </p:sp>
      <p:sp>
        <p:nvSpPr>
          <p:cNvPr id="393" name="Google Shape;393;g312c43b21e2_3_32"/>
          <p:cNvSpPr txBox="1">
            <a:spLocks noGrp="1"/>
          </p:cNvSpPr>
          <p:nvPr>
            <p:ph type="sldNum" idx="12"/>
          </p:nvPr>
        </p:nvSpPr>
        <p:spPr>
          <a:xfrm>
            <a:off x="10160000" y="18288"/>
            <a:ext cx="1422300" cy="329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US"/>
              <a:t>33</a:t>
            </a:fld>
            <a:endParaRPr/>
          </a:p>
        </p:txBody>
      </p:sp>
      <p:pic>
        <p:nvPicPr>
          <p:cNvPr id="394" name="Google Shape;394;g312c43b21e2_3_32"/>
          <p:cNvPicPr preferRelativeResize="0"/>
          <p:nvPr/>
        </p:nvPicPr>
        <p:blipFill>
          <a:blip r:embed="rId4">
            <a:alphaModFix/>
          </a:blip>
          <a:stretch>
            <a:fillRect/>
          </a:stretch>
        </p:blipFill>
        <p:spPr>
          <a:xfrm>
            <a:off x="4455550" y="3781506"/>
            <a:ext cx="3121400" cy="2172600"/>
          </a:xfrm>
          <a:prstGeom prst="rect">
            <a:avLst/>
          </a:prstGeom>
          <a:noFill/>
          <a:ln>
            <a:noFill/>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g312daf610b4_4_70"/>
          <p:cNvSpPr txBox="1">
            <a:spLocks noGrp="1"/>
          </p:cNvSpPr>
          <p:nvPr>
            <p:ph type="title"/>
          </p:nvPr>
        </p:nvSpPr>
        <p:spPr>
          <a:xfrm>
            <a:off x="609600" y="533400"/>
            <a:ext cx="10972800" cy="9906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a:solidFill>
                  <a:schemeClr val="dk1"/>
                </a:solidFill>
              </a:rPr>
              <a:t>Binary Images</a:t>
            </a:r>
            <a:endParaRPr b="1">
              <a:solidFill>
                <a:schemeClr val="dk1"/>
              </a:solidFill>
            </a:endParaRPr>
          </a:p>
        </p:txBody>
      </p:sp>
      <p:sp>
        <p:nvSpPr>
          <p:cNvPr id="401" name="Google Shape;401;g312daf610b4_4_70"/>
          <p:cNvSpPr txBox="1">
            <a:spLocks noGrp="1"/>
          </p:cNvSpPr>
          <p:nvPr>
            <p:ph type="body" idx="1"/>
          </p:nvPr>
        </p:nvSpPr>
        <p:spPr>
          <a:xfrm>
            <a:off x="609600" y="1600200"/>
            <a:ext cx="10972800" cy="4876800"/>
          </a:xfrm>
          <a:prstGeom prst="rect">
            <a:avLst/>
          </a:prstGeom>
        </p:spPr>
        <p:txBody>
          <a:bodyPr spcFirstLastPara="1" wrap="square" lIns="91425" tIns="45700" rIns="91425" bIns="45700" anchor="t" anchorCtr="0">
            <a:normAutofit fontScale="92500" lnSpcReduction="10000"/>
          </a:bodyPr>
          <a:lstStyle/>
          <a:p>
            <a:pPr marL="457200" lvl="0" indent="-346075" algn="l" rtl="0">
              <a:lnSpc>
                <a:spcPct val="115000"/>
              </a:lnSpc>
              <a:spcBef>
                <a:spcPts val="1200"/>
              </a:spcBef>
              <a:spcAft>
                <a:spcPts val="0"/>
              </a:spcAft>
              <a:buClr>
                <a:schemeClr val="dk1"/>
              </a:buClr>
              <a:buSzPct val="100000"/>
              <a:buChar char="●"/>
            </a:pPr>
            <a:r>
              <a:rPr lang="en-US" sz="2000" b="1"/>
              <a:t>Binary images</a:t>
            </a:r>
            <a:r>
              <a:rPr lang="en-US" sz="2000"/>
              <a:t> contain only two colors: black and white (0 and 1).</a:t>
            </a:r>
            <a:endParaRPr sz="2000"/>
          </a:p>
          <a:p>
            <a:pPr marL="457200" lvl="0" indent="-346075" algn="l" rtl="0">
              <a:lnSpc>
                <a:spcPct val="115000"/>
              </a:lnSpc>
              <a:spcBef>
                <a:spcPts val="0"/>
              </a:spcBef>
              <a:spcAft>
                <a:spcPts val="0"/>
              </a:spcAft>
              <a:buClr>
                <a:schemeClr val="dk1"/>
              </a:buClr>
              <a:buSzPct val="100000"/>
              <a:buChar char="●"/>
            </a:pPr>
            <a:r>
              <a:rPr lang="en-US" sz="2000"/>
              <a:t>Each pixel has a value of either </a:t>
            </a:r>
            <a:r>
              <a:rPr lang="en-US" sz="2000" b="1"/>
              <a:t>0 (black)</a:t>
            </a:r>
            <a:r>
              <a:rPr lang="en-US" sz="2000"/>
              <a:t> or </a:t>
            </a:r>
            <a:r>
              <a:rPr lang="en-US" sz="2000" b="1"/>
              <a:t>1 (white)</a:t>
            </a:r>
            <a:r>
              <a:rPr lang="en-US" sz="2000"/>
              <a:t>.</a:t>
            </a:r>
            <a:endParaRPr sz="2000"/>
          </a:p>
          <a:p>
            <a:pPr marL="457200" lvl="0" indent="-346075" algn="l" rtl="0">
              <a:lnSpc>
                <a:spcPct val="115000"/>
              </a:lnSpc>
              <a:spcBef>
                <a:spcPts val="0"/>
              </a:spcBef>
              <a:spcAft>
                <a:spcPts val="0"/>
              </a:spcAft>
              <a:buClr>
                <a:schemeClr val="dk1"/>
              </a:buClr>
              <a:buSzPct val="100000"/>
              <a:buChar char="●"/>
            </a:pPr>
            <a:r>
              <a:rPr lang="en-US" sz="2000"/>
              <a:t>Often used for </a:t>
            </a:r>
            <a:r>
              <a:rPr lang="en-US" sz="2000" b="1"/>
              <a:t>high-contrast images</a:t>
            </a:r>
            <a:r>
              <a:rPr lang="en-US" sz="2000"/>
              <a:t> or simple data like scanned text or document analysis.</a:t>
            </a:r>
            <a:endParaRPr sz="2000"/>
          </a:p>
          <a:p>
            <a:pPr marL="457200" lvl="0" indent="-346075" algn="l" rtl="0">
              <a:lnSpc>
                <a:spcPct val="115000"/>
              </a:lnSpc>
              <a:spcBef>
                <a:spcPts val="0"/>
              </a:spcBef>
              <a:spcAft>
                <a:spcPts val="0"/>
              </a:spcAft>
              <a:buClr>
                <a:schemeClr val="dk1"/>
              </a:buClr>
              <a:buSzPct val="100000"/>
              <a:buChar char="●"/>
            </a:pPr>
            <a:r>
              <a:rPr lang="en-US" sz="2000" b="1"/>
              <a:t>Low storage requirements</a:t>
            </a:r>
            <a:r>
              <a:rPr lang="en-US" sz="2000"/>
              <a:t> due to minimal color information.</a:t>
            </a:r>
            <a:endParaRPr sz="2000"/>
          </a:p>
          <a:p>
            <a:pPr marL="457200" lvl="0" indent="-346075" algn="l" rtl="0">
              <a:lnSpc>
                <a:spcPct val="115000"/>
              </a:lnSpc>
              <a:spcBef>
                <a:spcPts val="0"/>
              </a:spcBef>
              <a:spcAft>
                <a:spcPts val="0"/>
              </a:spcAft>
              <a:buClr>
                <a:schemeClr val="dk1"/>
              </a:buClr>
              <a:buSzPct val="100000"/>
              <a:buChar char="●"/>
            </a:pPr>
            <a:r>
              <a:rPr lang="en-US" sz="2000"/>
              <a:t>Common in image processing tasks like </a:t>
            </a:r>
            <a:r>
              <a:rPr lang="en-US" sz="2000" b="1"/>
              <a:t>edge detection</a:t>
            </a:r>
            <a:r>
              <a:rPr lang="en-US" sz="2000"/>
              <a:t>, </a:t>
            </a:r>
            <a:r>
              <a:rPr lang="en-US" sz="2000" b="1"/>
              <a:t>object recognition</a:t>
            </a:r>
            <a:r>
              <a:rPr lang="en-US" sz="2000"/>
              <a:t>, and </a:t>
            </a:r>
            <a:r>
              <a:rPr lang="en-US" sz="2000" b="1"/>
              <a:t>OCR (Optical Character Recognition)</a:t>
            </a:r>
            <a:r>
              <a:rPr lang="en-US" sz="2000"/>
              <a:t>.</a:t>
            </a:r>
            <a:endParaRPr sz="2000"/>
          </a:p>
          <a:p>
            <a:pPr marL="457200" lvl="0" indent="0" algn="l" rtl="0">
              <a:lnSpc>
                <a:spcPct val="115000"/>
              </a:lnSpc>
              <a:spcBef>
                <a:spcPts val="1200"/>
              </a:spcBef>
              <a:spcAft>
                <a:spcPts val="0"/>
              </a:spcAft>
              <a:buNone/>
            </a:pPr>
            <a:endParaRPr sz="2000"/>
          </a:p>
          <a:p>
            <a:pPr marL="457200" lvl="0" indent="0" algn="l" rtl="0">
              <a:lnSpc>
                <a:spcPct val="115000"/>
              </a:lnSpc>
              <a:spcBef>
                <a:spcPts val="1200"/>
              </a:spcBef>
              <a:spcAft>
                <a:spcPts val="0"/>
              </a:spcAft>
              <a:buNone/>
            </a:pPr>
            <a:endParaRPr sz="2000"/>
          </a:p>
          <a:p>
            <a:pPr marL="457200" lvl="0" indent="0" algn="l" rtl="0">
              <a:lnSpc>
                <a:spcPct val="115000"/>
              </a:lnSpc>
              <a:spcBef>
                <a:spcPts val="1200"/>
              </a:spcBef>
              <a:spcAft>
                <a:spcPts val="0"/>
              </a:spcAft>
              <a:buNone/>
            </a:pPr>
            <a:endParaRPr sz="2000"/>
          </a:p>
          <a:p>
            <a:pPr marL="457200" lvl="0" indent="0" algn="l" rtl="0">
              <a:lnSpc>
                <a:spcPct val="115000"/>
              </a:lnSpc>
              <a:spcBef>
                <a:spcPts val="1200"/>
              </a:spcBef>
              <a:spcAft>
                <a:spcPts val="0"/>
              </a:spcAft>
              <a:buNone/>
            </a:pPr>
            <a:r>
              <a:rPr lang="en-US" sz="2000"/>
              <a:t> </a:t>
            </a:r>
            <a:endParaRPr sz="2000"/>
          </a:p>
          <a:p>
            <a:pPr marL="457200" lvl="0" indent="0" algn="l" rtl="0">
              <a:lnSpc>
                <a:spcPct val="115000"/>
              </a:lnSpc>
              <a:spcBef>
                <a:spcPts val="1200"/>
              </a:spcBef>
              <a:spcAft>
                <a:spcPts val="0"/>
              </a:spcAft>
              <a:buNone/>
            </a:pPr>
            <a:r>
              <a:rPr lang="en-US" sz="2000"/>
              <a:t>        </a:t>
            </a:r>
            <a:endParaRPr sz="2000"/>
          </a:p>
          <a:p>
            <a:pPr marL="457200" lvl="0" indent="0" algn="l" rtl="0">
              <a:lnSpc>
                <a:spcPct val="115000"/>
              </a:lnSpc>
              <a:spcBef>
                <a:spcPts val="1200"/>
              </a:spcBef>
              <a:spcAft>
                <a:spcPts val="0"/>
              </a:spcAft>
              <a:buNone/>
            </a:pPr>
            <a:r>
              <a:rPr lang="en-US" sz="2000"/>
              <a:t>                      </a:t>
            </a:r>
            <a:r>
              <a:rPr lang="en-US" sz="2000" u="sng">
                <a:solidFill>
                  <a:schemeClr val="hlink"/>
                </a:solidFill>
                <a:hlinkClick r:id="rId3"/>
              </a:rPr>
              <a:t>https://www.teachwithict.com/binary-representation-of-images.html</a:t>
            </a:r>
            <a:r>
              <a:rPr lang="en-US" sz="2000"/>
              <a:t> </a:t>
            </a:r>
            <a:endParaRPr sz="2000"/>
          </a:p>
          <a:p>
            <a:pPr marL="0" lvl="0" indent="0" algn="l" rtl="0">
              <a:lnSpc>
                <a:spcPct val="115000"/>
              </a:lnSpc>
              <a:spcBef>
                <a:spcPts val="1200"/>
              </a:spcBef>
              <a:spcAft>
                <a:spcPts val="0"/>
              </a:spcAft>
              <a:buClr>
                <a:schemeClr val="dk1"/>
              </a:buClr>
              <a:buSzPct val="100000"/>
              <a:buFont typeface="Arial"/>
              <a:buNone/>
            </a:pPr>
            <a:endParaRPr sz="1100"/>
          </a:p>
          <a:p>
            <a:pPr marL="0" lvl="0" indent="0" algn="l" rtl="0">
              <a:spcBef>
                <a:spcPts val="360"/>
              </a:spcBef>
              <a:spcAft>
                <a:spcPts val="0"/>
              </a:spcAft>
              <a:buNone/>
            </a:pPr>
            <a:endParaRPr/>
          </a:p>
        </p:txBody>
      </p:sp>
      <p:sp>
        <p:nvSpPr>
          <p:cNvPr id="402" name="Google Shape;402;g312daf610b4_4_70"/>
          <p:cNvSpPr txBox="1">
            <a:spLocks noGrp="1"/>
          </p:cNvSpPr>
          <p:nvPr>
            <p:ph type="sldNum" idx="12"/>
          </p:nvPr>
        </p:nvSpPr>
        <p:spPr>
          <a:xfrm>
            <a:off x="10160000" y="18288"/>
            <a:ext cx="1422300" cy="329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US"/>
              <a:t>34</a:t>
            </a:fld>
            <a:endParaRPr/>
          </a:p>
        </p:txBody>
      </p:sp>
      <p:pic>
        <p:nvPicPr>
          <p:cNvPr id="403" name="Google Shape;403;g312daf610b4_4_70"/>
          <p:cNvPicPr preferRelativeResize="0"/>
          <p:nvPr/>
        </p:nvPicPr>
        <p:blipFill>
          <a:blip r:embed="rId4">
            <a:alphaModFix/>
          </a:blip>
          <a:stretch>
            <a:fillRect/>
          </a:stretch>
        </p:blipFill>
        <p:spPr>
          <a:xfrm>
            <a:off x="4165554" y="3772257"/>
            <a:ext cx="3245450" cy="2181850"/>
          </a:xfrm>
          <a:prstGeom prst="rect">
            <a:avLst/>
          </a:prstGeom>
          <a:noFill/>
          <a:ln>
            <a:no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g312c43b21e2_3_43"/>
          <p:cNvSpPr txBox="1">
            <a:spLocks noGrp="1"/>
          </p:cNvSpPr>
          <p:nvPr>
            <p:ph type="body" idx="1"/>
          </p:nvPr>
        </p:nvSpPr>
        <p:spPr>
          <a:xfrm>
            <a:off x="609600" y="474775"/>
            <a:ext cx="10972800" cy="6383100"/>
          </a:xfrm>
          <a:prstGeom prst="rect">
            <a:avLst/>
          </a:prstGeom>
        </p:spPr>
        <p:txBody>
          <a:bodyPr spcFirstLastPara="1" wrap="square" lIns="91425" tIns="45700" rIns="91425" bIns="45700" anchor="t" anchorCtr="0">
            <a:normAutofit fontScale="25000" lnSpcReduction="20000"/>
          </a:bodyPr>
          <a:lstStyle/>
          <a:p>
            <a:pPr marL="457200" lvl="0" indent="0" algn="ctr" rtl="0">
              <a:lnSpc>
                <a:spcPct val="115000"/>
              </a:lnSpc>
              <a:spcBef>
                <a:spcPts val="1200"/>
              </a:spcBef>
              <a:spcAft>
                <a:spcPts val="0"/>
              </a:spcAft>
              <a:buClr>
                <a:schemeClr val="dk1"/>
              </a:buClr>
              <a:buSzPts val="275"/>
              <a:buFont typeface="Arial"/>
              <a:buNone/>
            </a:pPr>
            <a:r>
              <a:rPr lang="en-US" sz="16000" b="1" dirty="0"/>
              <a:t>Grayscale Images</a:t>
            </a:r>
            <a:endParaRPr sz="16000" b="1" dirty="0"/>
          </a:p>
          <a:p>
            <a:pPr marL="457200" lvl="0" indent="0" algn="ctr" rtl="0">
              <a:lnSpc>
                <a:spcPct val="115000"/>
              </a:lnSpc>
              <a:spcBef>
                <a:spcPts val="1200"/>
              </a:spcBef>
              <a:spcAft>
                <a:spcPts val="0"/>
              </a:spcAft>
              <a:buClr>
                <a:schemeClr val="dk1"/>
              </a:buClr>
              <a:buSzPts val="275"/>
              <a:buFont typeface="Arial"/>
              <a:buNone/>
            </a:pPr>
            <a:endParaRPr sz="8000" b="1" dirty="0"/>
          </a:p>
          <a:p>
            <a:pPr marL="457200" lvl="0" indent="-355600" algn="l" rtl="0">
              <a:lnSpc>
                <a:spcPct val="115000"/>
              </a:lnSpc>
              <a:spcBef>
                <a:spcPts val="1200"/>
              </a:spcBef>
              <a:spcAft>
                <a:spcPts val="0"/>
              </a:spcAft>
              <a:buClr>
                <a:schemeClr val="dk1"/>
              </a:buClr>
              <a:buSzPct val="100000"/>
              <a:buChar char="●"/>
            </a:pPr>
            <a:r>
              <a:rPr lang="en-US" sz="8000" b="1" dirty="0"/>
              <a:t>Grayscale images</a:t>
            </a:r>
            <a:r>
              <a:rPr lang="en-US" sz="8000" dirty="0"/>
              <a:t> contain varying shades of gray, ranging from black (0) to white (255) in 8-bit images.</a:t>
            </a:r>
            <a:endParaRPr sz="8000" dirty="0"/>
          </a:p>
          <a:p>
            <a:pPr marL="457200" lvl="0" indent="-355600" algn="l" rtl="0">
              <a:lnSpc>
                <a:spcPct val="115000"/>
              </a:lnSpc>
              <a:spcBef>
                <a:spcPts val="0"/>
              </a:spcBef>
              <a:spcAft>
                <a:spcPts val="0"/>
              </a:spcAft>
              <a:buClr>
                <a:schemeClr val="dk1"/>
              </a:buClr>
              <a:buSzPct val="100000"/>
              <a:buChar char="●"/>
            </a:pPr>
            <a:r>
              <a:rPr lang="en-US" sz="8000" dirty="0"/>
              <a:t>Each pixel represents </a:t>
            </a:r>
            <a:r>
              <a:rPr lang="en-US" sz="8000" b="1" dirty="0"/>
              <a:t>intensity</a:t>
            </a:r>
            <a:r>
              <a:rPr lang="en-US" sz="8000" dirty="0"/>
              <a:t> rather than color, with a single value per pixel.</a:t>
            </a:r>
            <a:endParaRPr sz="8000" dirty="0"/>
          </a:p>
          <a:p>
            <a:pPr marL="457200" lvl="0" indent="-355600" algn="l" rtl="0">
              <a:lnSpc>
                <a:spcPct val="115000"/>
              </a:lnSpc>
              <a:spcBef>
                <a:spcPts val="0"/>
              </a:spcBef>
              <a:spcAft>
                <a:spcPts val="0"/>
              </a:spcAft>
              <a:buClr>
                <a:schemeClr val="dk1"/>
              </a:buClr>
              <a:buSzPct val="100000"/>
              <a:buChar char="●"/>
            </a:pPr>
            <a:r>
              <a:rPr lang="en-US" sz="8000" dirty="0"/>
              <a:t>Used in </a:t>
            </a:r>
            <a:r>
              <a:rPr lang="en-US" sz="8000" b="1" dirty="0"/>
              <a:t>image processing</a:t>
            </a:r>
            <a:r>
              <a:rPr lang="en-US" sz="8000" dirty="0"/>
              <a:t> tasks like edge detection and facial recognition, where color is not critical.</a:t>
            </a:r>
            <a:endParaRPr sz="8000" dirty="0"/>
          </a:p>
          <a:p>
            <a:pPr marL="457200" lvl="0" indent="-355600" algn="l" rtl="0">
              <a:lnSpc>
                <a:spcPct val="115000"/>
              </a:lnSpc>
              <a:spcBef>
                <a:spcPts val="0"/>
              </a:spcBef>
              <a:spcAft>
                <a:spcPts val="0"/>
              </a:spcAft>
              <a:buClr>
                <a:schemeClr val="dk1"/>
              </a:buClr>
              <a:buSzPct val="100000"/>
              <a:buChar char="●"/>
            </a:pPr>
            <a:r>
              <a:rPr lang="en-US" sz="8000" b="1" dirty="0"/>
              <a:t>Reduces data size</a:t>
            </a:r>
            <a:r>
              <a:rPr lang="en-US" sz="8000" dirty="0"/>
              <a:t> compared to RGB images, making processing faster and more efficient.</a:t>
            </a:r>
            <a:endParaRPr sz="8000" dirty="0"/>
          </a:p>
          <a:p>
            <a:pPr marL="457200" lvl="0" indent="-355600" algn="l" rtl="0">
              <a:lnSpc>
                <a:spcPct val="115000"/>
              </a:lnSpc>
              <a:spcBef>
                <a:spcPts val="0"/>
              </a:spcBef>
              <a:spcAft>
                <a:spcPts val="0"/>
              </a:spcAft>
              <a:buClr>
                <a:schemeClr val="dk1"/>
              </a:buClr>
              <a:buSzPct val="100000"/>
              <a:buChar char="●"/>
            </a:pPr>
            <a:r>
              <a:rPr lang="en-US" sz="8000" dirty="0"/>
              <a:t>Common in applications like </a:t>
            </a:r>
            <a:r>
              <a:rPr lang="en-US" sz="8000" b="1" dirty="0"/>
              <a:t>medical imaging, satellite imagery</a:t>
            </a:r>
            <a:r>
              <a:rPr lang="en-US" sz="8000" dirty="0"/>
              <a:t>, and </a:t>
            </a:r>
            <a:r>
              <a:rPr lang="en-US" sz="8000" b="1" dirty="0"/>
              <a:t>computer vision</a:t>
            </a:r>
            <a:r>
              <a:rPr lang="en-US" sz="8000" dirty="0"/>
              <a:t>.</a:t>
            </a:r>
            <a:endParaRPr sz="8000" dirty="0"/>
          </a:p>
          <a:p>
            <a:pPr marL="0" lvl="0" indent="0" algn="l" rtl="0">
              <a:lnSpc>
                <a:spcPct val="115000"/>
              </a:lnSpc>
              <a:spcBef>
                <a:spcPts val="1200"/>
              </a:spcBef>
              <a:spcAft>
                <a:spcPts val="0"/>
              </a:spcAft>
              <a:buClr>
                <a:schemeClr val="dk1"/>
              </a:buClr>
              <a:buSzPct val="100000"/>
              <a:buFont typeface="Arial"/>
              <a:buNone/>
            </a:pPr>
            <a:r>
              <a:rPr lang="en-US" sz="1100" dirty="0"/>
              <a:t>4o mini</a:t>
            </a:r>
            <a:endParaRPr sz="1100" dirty="0"/>
          </a:p>
          <a:p>
            <a:pPr marL="0" lvl="0" indent="0" algn="l" rtl="0">
              <a:lnSpc>
                <a:spcPct val="115000"/>
              </a:lnSpc>
              <a:spcBef>
                <a:spcPts val="1200"/>
              </a:spcBef>
              <a:spcAft>
                <a:spcPts val="0"/>
              </a:spcAft>
              <a:buNone/>
            </a:pPr>
            <a:endParaRPr sz="1100" b="1" dirty="0"/>
          </a:p>
          <a:p>
            <a:pPr marL="457200" lvl="0" indent="0" algn="l" rtl="0">
              <a:lnSpc>
                <a:spcPct val="115000"/>
              </a:lnSpc>
              <a:spcBef>
                <a:spcPts val="1200"/>
              </a:spcBef>
              <a:spcAft>
                <a:spcPts val="0"/>
              </a:spcAft>
              <a:buClr>
                <a:schemeClr val="dk1"/>
              </a:buClr>
              <a:buSzPct val="47826"/>
              <a:buFont typeface="Arial"/>
              <a:buNone/>
            </a:pPr>
            <a:endParaRPr sz="2300" dirty="0"/>
          </a:p>
          <a:p>
            <a:pPr marL="457200" lvl="0" indent="0" algn="l" rtl="0">
              <a:lnSpc>
                <a:spcPct val="115000"/>
              </a:lnSpc>
              <a:spcBef>
                <a:spcPts val="1200"/>
              </a:spcBef>
              <a:spcAft>
                <a:spcPts val="0"/>
              </a:spcAft>
              <a:buClr>
                <a:schemeClr val="dk1"/>
              </a:buClr>
              <a:buSzPct val="47826"/>
              <a:buFont typeface="Arial"/>
              <a:buNone/>
            </a:pPr>
            <a:endParaRPr sz="2300" dirty="0"/>
          </a:p>
          <a:p>
            <a:pPr marL="457200" lvl="0" indent="0" algn="l" rtl="0">
              <a:lnSpc>
                <a:spcPct val="115000"/>
              </a:lnSpc>
              <a:spcBef>
                <a:spcPts val="1200"/>
              </a:spcBef>
              <a:spcAft>
                <a:spcPts val="0"/>
              </a:spcAft>
              <a:buClr>
                <a:schemeClr val="dk1"/>
              </a:buClr>
              <a:buSzPct val="47826"/>
              <a:buFont typeface="Arial"/>
              <a:buNone/>
            </a:pPr>
            <a:endParaRPr sz="2300" dirty="0"/>
          </a:p>
          <a:p>
            <a:pPr marL="457200" lvl="0" indent="0" algn="l" rtl="0">
              <a:lnSpc>
                <a:spcPct val="115000"/>
              </a:lnSpc>
              <a:spcBef>
                <a:spcPts val="1200"/>
              </a:spcBef>
              <a:spcAft>
                <a:spcPts val="0"/>
              </a:spcAft>
              <a:buClr>
                <a:schemeClr val="dk1"/>
              </a:buClr>
              <a:buSzPct val="47826"/>
              <a:buFont typeface="Arial"/>
              <a:buNone/>
            </a:pPr>
            <a:endParaRPr sz="2300" dirty="0"/>
          </a:p>
          <a:p>
            <a:pPr marL="457200" lvl="0" indent="0" algn="l" rtl="0">
              <a:lnSpc>
                <a:spcPct val="115000"/>
              </a:lnSpc>
              <a:spcBef>
                <a:spcPts val="1200"/>
              </a:spcBef>
              <a:spcAft>
                <a:spcPts val="0"/>
              </a:spcAft>
              <a:buClr>
                <a:schemeClr val="dk1"/>
              </a:buClr>
              <a:buSzPct val="47826"/>
              <a:buFont typeface="Arial"/>
              <a:buNone/>
            </a:pPr>
            <a:endParaRPr sz="2300" dirty="0"/>
          </a:p>
          <a:p>
            <a:pPr marL="457200" lvl="0" indent="0" algn="l" rtl="0">
              <a:lnSpc>
                <a:spcPct val="115000"/>
              </a:lnSpc>
              <a:spcBef>
                <a:spcPts val="1200"/>
              </a:spcBef>
              <a:spcAft>
                <a:spcPts val="0"/>
              </a:spcAft>
              <a:buClr>
                <a:schemeClr val="dk1"/>
              </a:buClr>
              <a:buSzPct val="47826"/>
              <a:buFont typeface="Arial"/>
              <a:buNone/>
            </a:pPr>
            <a:endParaRPr sz="2300" dirty="0"/>
          </a:p>
          <a:p>
            <a:pPr marL="457200" lvl="0" indent="0" algn="l" rtl="0">
              <a:lnSpc>
                <a:spcPct val="115000"/>
              </a:lnSpc>
              <a:spcBef>
                <a:spcPts val="1200"/>
              </a:spcBef>
              <a:spcAft>
                <a:spcPts val="0"/>
              </a:spcAft>
              <a:buClr>
                <a:schemeClr val="dk1"/>
              </a:buClr>
              <a:buSzPct val="47826"/>
              <a:buFont typeface="Arial"/>
              <a:buNone/>
            </a:pPr>
            <a:endParaRPr sz="2300" dirty="0"/>
          </a:p>
          <a:p>
            <a:pPr marL="0" lvl="0" indent="0" algn="ctr" rtl="0">
              <a:lnSpc>
                <a:spcPct val="115000"/>
              </a:lnSpc>
              <a:spcBef>
                <a:spcPts val="1200"/>
              </a:spcBef>
              <a:spcAft>
                <a:spcPts val="0"/>
              </a:spcAft>
              <a:buNone/>
            </a:pPr>
            <a:endParaRPr sz="2300" dirty="0"/>
          </a:p>
          <a:p>
            <a:pPr marL="0" lvl="0" indent="0" algn="ctr" rtl="0">
              <a:lnSpc>
                <a:spcPct val="115000"/>
              </a:lnSpc>
              <a:spcBef>
                <a:spcPts val="1200"/>
              </a:spcBef>
              <a:spcAft>
                <a:spcPts val="0"/>
              </a:spcAft>
              <a:buNone/>
            </a:pPr>
            <a:r>
              <a:rPr lang="en-US" sz="2300" dirty="0"/>
              <a:t>             </a:t>
            </a:r>
            <a:r>
              <a:rPr lang="en-US" sz="5900" u="sng" dirty="0">
                <a:solidFill>
                  <a:schemeClr val="hlink"/>
                </a:solidFill>
                <a:hlinkClick r:id="rId3"/>
              </a:rPr>
              <a:t>https://www.geeksforgeeks.org/python-grayscaling-of-images-using-opencv/</a:t>
            </a:r>
            <a:r>
              <a:rPr lang="en-US" sz="5900" dirty="0"/>
              <a:t> </a:t>
            </a:r>
            <a:endParaRPr sz="5900" dirty="0"/>
          </a:p>
          <a:p>
            <a:pPr marL="457200" lvl="0" indent="0" algn="l" rtl="0">
              <a:lnSpc>
                <a:spcPct val="115000"/>
              </a:lnSpc>
              <a:spcBef>
                <a:spcPts val="1200"/>
              </a:spcBef>
              <a:spcAft>
                <a:spcPts val="0"/>
              </a:spcAft>
              <a:buClr>
                <a:schemeClr val="dk1"/>
              </a:buClr>
              <a:buSzPct val="47826"/>
              <a:buFont typeface="Arial"/>
              <a:buNone/>
            </a:pPr>
            <a:r>
              <a:rPr lang="en-US" sz="2300" dirty="0"/>
              <a:t> </a:t>
            </a:r>
            <a:endParaRPr sz="2300" dirty="0"/>
          </a:p>
          <a:p>
            <a:pPr marL="457200" lvl="0" indent="0" algn="l" rtl="0">
              <a:lnSpc>
                <a:spcPct val="115000"/>
              </a:lnSpc>
              <a:spcBef>
                <a:spcPts val="1200"/>
              </a:spcBef>
              <a:spcAft>
                <a:spcPts val="0"/>
              </a:spcAft>
              <a:buClr>
                <a:schemeClr val="dk1"/>
              </a:buClr>
              <a:buSzPct val="47826"/>
              <a:buFont typeface="Arial"/>
              <a:buNone/>
            </a:pPr>
            <a:r>
              <a:rPr lang="en-US" sz="2300" dirty="0"/>
              <a:t>                                                               </a:t>
            </a:r>
            <a:endParaRPr sz="2300" dirty="0"/>
          </a:p>
          <a:p>
            <a:pPr marL="457200" lvl="0" indent="0" algn="l" rtl="0">
              <a:lnSpc>
                <a:spcPct val="115000"/>
              </a:lnSpc>
              <a:spcBef>
                <a:spcPts val="1200"/>
              </a:spcBef>
              <a:spcAft>
                <a:spcPts val="0"/>
              </a:spcAft>
              <a:buClr>
                <a:schemeClr val="dk1"/>
              </a:buClr>
              <a:buSzPct val="47826"/>
              <a:buFont typeface="Arial"/>
              <a:buNone/>
            </a:pPr>
            <a:endParaRPr sz="2300" dirty="0"/>
          </a:p>
          <a:p>
            <a:pPr marL="457200" lvl="0" indent="0" algn="l" rtl="0">
              <a:lnSpc>
                <a:spcPct val="115000"/>
              </a:lnSpc>
              <a:spcBef>
                <a:spcPts val="1200"/>
              </a:spcBef>
              <a:spcAft>
                <a:spcPts val="0"/>
              </a:spcAft>
              <a:buClr>
                <a:schemeClr val="dk1"/>
              </a:buClr>
              <a:buSzPct val="47826"/>
              <a:buFont typeface="Arial"/>
              <a:buNone/>
            </a:pPr>
            <a:endParaRPr sz="2300" dirty="0"/>
          </a:p>
          <a:p>
            <a:pPr marL="457200" lvl="0" indent="0" algn="l" rtl="0">
              <a:lnSpc>
                <a:spcPct val="115000"/>
              </a:lnSpc>
              <a:spcBef>
                <a:spcPts val="1200"/>
              </a:spcBef>
              <a:spcAft>
                <a:spcPts val="0"/>
              </a:spcAft>
              <a:buClr>
                <a:schemeClr val="dk1"/>
              </a:buClr>
              <a:buSzPct val="47826"/>
              <a:buFont typeface="Arial"/>
              <a:buNone/>
            </a:pPr>
            <a:r>
              <a:rPr lang="en-US" sz="2300" dirty="0"/>
              <a:t>                         </a:t>
            </a:r>
            <a:endParaRPr sz="2300" dirty="0"/>
          </a:p>
          <a:p>
            <a:pPr marL="457200" lvl="0" indent="0" algn="l" rtl="0">
              <a:lnSpc>
                <a:spcPct val="115000"/>
              </a:lnSpc>
              <a:spcBef>
                <a:spcPts val="1200"/>
              </a:spcBef>
              <a:spcAft>
                <a:spcPts val="0"/>
              </a:spcAft>
              <a:buClr>
                <a:schemeClr val="dk1"/>
              </a:buClr>
              <a:buSzPct val="47826"/>
              <a:buFont typeface="Arial"/>
              <a:buNone/>
            </a:pPr>
            <a:endParaRPr sz="2300" dirty="0"/>
          </a:p>
          <a:p>
            <a:pPr marL="0" lvl="0" indent="0" algn="l" rtl="0">
              <a:lnSpc>
                <a:spcPct val="115000"/>
              </a:lnSpc>
              <a:spcBef>
                <a:spcPts val="1200"/>
              </a:spcBef>
              <a:spcAft>
                <a:spcPts val="0"/>
              </a:spcAft>
              <a:buClr>
                <a:schemeClr val="dk1"/>
              </a:buClr>
              <a:buSzPct val="47826"/>
              <a:buFont typeface="Arial"/>
              <a:buNone/>
            </a:pPr>
            <a:r>
              <a:rPr lang="en-US" sz="2300" dirty="0"/>
              <a:t>                                              </a:t>
            </a:r>
            <a:endParaRPr sz="2300" dirty="0"/>
          </a:p>
          <a:p>
            <a:pPr marL="0" lvl="0" indent="0" algn="l" rtl="0">
              <a:lnSpc>
                <a:spcPct val="115000"/>
              </a:lnSpc>
              <a:spcBef>
                <a:spcPts val="1200"/>
              </a:spcBef>
              <a:spcAft>
                <a:spcPts val="0"/>
              </a:spcAft>
              <a:buClr>
                <a:schemeClr val="dk1"/>
              </a:buClr>
              <a:buSzPct val="47826"/>
              <a:buFont typeface="Arial"/>
              <a:buNone/>
            </a:pPr>
            <a:endParaRPr sz="2300" dirty="0"/>
          </a:p>
          <a:p>
            <a:pPr marL="0" lvl="0" indent="0" algn="l" rtl="0">
              <a:lnSpc>
                <a:spcPct val="115000"/>
              </a:lnSpc>
              <a:spcBef>
                <a:spcPts val="1200"/>
              </a:spcBef>
              <a:spcAft>
                <a:spcPts val="0"/>
              </a:spcAft>
              <a:buClr>
                <a:schemeClr val="dk1"/>
              </a:buClr>
              <a:buSzPct val="47826"/>
              <a:buFont typeface="Arial"/>
              <a:buNone/>
            </a:pPr>
            <a:endParaRPr sz="2300" dirty="0"/>
          </a:p>
          <a:p>
            <a:pPr marL="0" lvl="0" indent="0" algn="l" rtl="0">
              <a:lnSpc>
                <a:spcPct val="115000"/>
              </a:lnSpc>
              <a:spcBef>
                <a:spcPts val="1200"/>
              </a:spcBef>
              <a:spcAft>
                <a:spcPts val="0"/>
              </a:spcAft>
              <a:buClr>
                <a:schemeClr val="dk1"/>
              </a:buClr>
              <a:buSzPct val="47826"/>
              <a:buFont typeface="Arial"/>
              <a:buNone/>
            </a:pPr>
            <a:endParaRPr sz="2300" dirty="0"/>
          </a:p>
          <a:p>
            <a:pPr marL="0" lvl="0" indent="0" algn="l" rtl="0">
              <a:lnSpc>
                <a:spcPct val="115000"/>
              </a:lnSpc>
              <a:spcBef>
                <a:spcPts val="1200"/>
              </a:spcBef>
              <a:spcAft>
                <a:spcPts val="0"/>
              </a:spcAft>
              <a:buClr>
                <a:schemeClr val="dk1"/>
              </a:buClr>
              <a:buSzPct val="47826"/>
              <a:buFont typeface="Arial"/>
              <a:buNone/>
            </a:pPr>
            <a:r>
              <a:rPr lang="en-US" sz="2300" dirty="0"/>
              <a:t>                                                              </a:t>
            </a:r>
            <a:endParaRPr sz="2300" dirty="0"/>
          </a:p>
          <a:p>
            <a:pPr marL="0" lvl="0" indent="0" algn="l" rtl="0">
              <a:lnSpc>
                <a:spcPct val="115000"/>
              </a:lnSpc>
              <a:spcBef>
                <a:spcPts val="1200"/>
              </a:spcBef>
              <a:spcAft>
                <a:spcPts val="0"/>
              </a:spcAft>
              <a:buClr>
                <a:schemeClr val="dk1"/>
              </a:buClr>
              <a:buSzPct val="47826"/>
              <a:buFont typeface="Arial"/>
              <a:buNone/>
            </a:pPr>
            <a:endParaRPr sz="2300" dirty="0"/>
          </a:p>
          <a:p>
            <a:pPr marL="0" lvl="0" indent="0" algn="l" rtl="0">
              <a:lnSpc>
                <a:spcPct val="115000"/>
              </a:lnSpc>
              <a:spcBef>
                <a:spcPts val="1200"/>
              </a:spcBef>
              <a:spcAft>
                <a:spcPts val="0"/>
              </a:spcAft>
              <a:buClr>
                <a:schemeClr val="dk1"/>
              </a:buClr>
              <a:buSzPct val="47826"/>
              <a:buFont typeface="Arial"/>
              <a:buNone/>
            </a:pPr>
            <a:endParaRPr sz="2300" dirty="0"/>
          </a:p>
          <a:p>
            <a:pPr marL="0" lvl="0" indent="0" algn="l" rtl="0">
              <a:lnSpc>
                <a:spcPct val="115000"/>
              </a:lnSpc>
              <a:spcBef>
                <a:spcPts val="1200"/>
              </a:spcBef>
              <a:spcAft>
                <a:spcPts val="0"/>
              </a:spcAft>
              <a:buClr>
                <a:schemeClr val="dk1"/>
              </a:buClr>
              <a:buSzPct val="47826"/>
              <a:buFont typeface="Arial"/>
              <a:buNone/>
            </a:pPr>
            <a:endParaRPr sz="2300" dirty="0"/>
          </a:p>
          <a:p>
            <a:pPr marL="0" lvl="0" indent="0" algn="l" rtl="0">
              <a:lnSpc>
                <a:spcPct val="115000"/>
              </a:lnSpc>
              <a:spcBef>
                <a:spcPts val="1200"/>
              </a:spcBef>
              <a:spcAft>
                <a:spcPts val="0"/>
              </a:spcAft>
              <a:buClr>
                <a:schemeClr val="dk1"/>
              </a:buClr>
              <a:buSzPct val="47826"/>
              <a:buFont typeface="Arial"/>
              <a:buNone/>
            </a:pPr>
            <a:endParaRPr sz="2300" dirty="0"/>
          </a:p>
          <a:p>
            <a:pPr marL="0" lvl="0" indent="0" algn="l" rtl="0">
              <a:lnSpc>
                <a:spcPct val="115000"/>
              </a:lnSpc>
              <a:spcBef>
                <a:spcPts val="1200"/>
              </a:spcBef>
              <a:spcAft>
                <a:spcPts val="0"/>
              </a:spcAft>
              <a:buClr>
                <a:schemeClr val="dk1"/>
              </a:buClr>
              <a:buSzPct val="47826"/>
              <a:buFont typeface="Arial"/>
              <a:buNone/>
            </a:pPr>
            <a:endParaRPr sz="2300" dirty="0"/>
          </a:p>
          <a:p>
            <a:pPr marL="0" lvl="0" indent="0" algn="l" rtl="0">
              <a:lnSpc>
                <a:spcPct val="115000"/>
              </a:lnSpc>
              <a:spcBef>
                <a:spcPts val="1200"/>
              </a:spcBef>
              <a:spcAft>
                <a:spcPts val="0"/>
              </a:spcAft>
              <a:buClr>
                <a:schemeClr val="dk1"/>
              </a:buClr>
              <a:buSzPct val="47826"/>
              <a:buFont typeface="Arial"/>
              <a:buNone/>
            </a:pPr>
            <a:r>
              <a:rPr lang="en-US" sz="2300" dirty="0"/>
              <a:t>                                                                                                                                                         </a:t>
            </a:r>
            <a:r>
              <a:rPr lang="en-US" sz="8000" dirty="0"/>
              <a:t>  </a:t>
            </a:r>
            <a:r>
              <a:rPr lang="en-US" sz="8000" u="sng" dirty="0">
                <a:solidFill>
                  <a:schemeClr val="hlink"/>
                </a:solidFill>
                <a:hlinkClick r:id="rId4"/>
              </a:rPr>
              <a:t>https://media.geeksforgeeks.org/</a:t>
            </a:r>
            <a:r>
              <a:rPr lang="en-US" sz="8000" dirty="0"/>
              <a:t> </a:t>
            </a:r>
            <a:endParaRPr sz="8000" dirty="0"/>
          </a:p>
          <a:p>
            <a:pPr marL="0" lvl="0" indent="0" algn="l" rtl="0">
              <a:lnSpc>
                <a:spcPct val="115000"/>
              </a:lnSpc>
              <a:spcBef>
                <a:spcPts val="1200"/>
              </a:spcBef>
              <a:spcAft>
                <a:spcPts val="0"/>
              </a:spcAft>
              <a:buClr>
                <a:schemeClr val="dk1"/>
              </a:buClr>
              <a:buSzPct val="47826"/>
              <a:buFont typeface="Arial"/>
              <a:buNone/>
            </a:pPr>
            <a:endParaRPr sz="2300" dirty="0"/>
          </a:p>
          <a:p>
            <a:pPr marL="457200" lvl="0" indent="0" algn="l" rtl="0">
              <a:lnSpc>
                <a:spcPct val="115000"/>
              </a:lnSpc>
              <a:spcBef>
                <a:spcPts val="1200"/>
              </a:spcBef>
              <a:spcAft>
                <a:spcPts val="1200"/>
              </a:spcAft>
              <a:buClr>
                <a:schemeClr val="dk1"/>
              </a:buClr>
              <a:buSzPct val="47826"/>
              <a:buFont typeface="Arial"/>
              <a:buNone/>
            </a:pPr>
            <a:endParaRPr sz="2300" dirty="0"/>
          </a:p>
        </p:txBody>
      </p:sp>
      <p:sp>
        <p:nvSpPr>
          <p:cNvPr id="410" name="Google Shape;410;g312c43b21e2_3_43"/>
          <p:cNvSpPr txBox="1">
            <a:spLocks noGrp="1"/>
          </p:cNvSpPr>
          <p:nvPr>
            <p:ph type="sldNum" idx="12"/>
          </p:nvPr>
        </p:nvSpPr>
        <p:spPr>
          <a:xfrm>
            <a:off x="10160000" y="18288"/>
            <a:ext cx="1422300" cy="329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US"/>
              <a:t>35</a:t>
            </a:fld>
            <a:endParaRPr/>
          </a:p>
        </p:txBody>
      </p:sp>
      <p:pic>
        <p:nvPicPr>
          <p:cNvPr id="411" name="Google Shape;411;g312c43b21e2_3_43"/>
          <p:cNvPicPr preferRelativeResize="0"/>
          <p:nvPr/>
        </p:nvPicPr>
        <p:blipFill>
          <a:blip r:embed="rId5">
            <a:alphaModFix/>
          </a:blip>
          <a:stretch>
            <a:fillRect/>
          </a:stretch>
        </p:blipFill>
        <p:spPr>
          <a:xfrm>
            <a:off x="3868625" y="4079575"/>
            <a:ext cx="4149975" cy="2148775"/>
          </a:xfrm>
          <a:prstGeom prst="rect">
            <a:avLst/>
          </a:prstGeom>
          <a:noFill/>
          <a:ln>
            <a:noFill/>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g312daf610b4_4_7"/>
          <p:cNvSpPr txBox="1">
            <a:spLocks noGrp="1"/>
          </p:cNvSpPr>
          <p:nvPr>
            <p:ph type="body" idx="1"/>
          </p:nvPr>
        </p:nvSpPr>
        <p:spPr>
          <a:xfrm>
            <a:off x="87925" y="474775"/>
            <a:ext cx="11494500" cy="6383100"/>
          </a:xfrm>
          <a:prstGeom prst="rect">
            <a:avLst/>
          </a:prstGeom>
        </p:spPr>
        <p:txBody>
          <a:bodyPr spcFirstLastPara="1" wrap="square" lIns="91425" tIns="45700" rIns="91425" bIns="45700" anchor="t" anchorCtr="0">
            <a:normAutofit fontScale="32500" lnSpcReduction="20000"/>
          </a:bodyPr>
          <a:lstStyle/>
          <a:p>
            <a:pPr marL="0" lvl="0" indent="0" algn="ctr" rtl="0">
              <a:lnSpc>
                <a:spcPct val="115000"/>
              </a:lnSpc>
              <a:spcBef>
                <a:spcPts val="1200"/>
              </a:spcBef>
              <a:spcAft>
                <a:spcPts val="0"/>
              </a:spcAft>
              <a:buNone/>
            </a:pPr>
            <a:r>
              <a:rPr lang="en-US" sz="8870" b="1"/>
              <a:t>Indexed (Palette) Images</a:t>
            </a:r>
            <a:endParaRPr sz="4250" b="1"/>
          </a:p>
          <a:p>
            <a:pPr marL="457200" lvl="0" indent="-344487" algn="l" rtl="0">
              <a:lnSpc>
                <a:spcPct val="115000"/>
              </a:lnSpc>
              <a:spcBef>
                <a:spcPts val="1200"/>
              </a:spcBef>
              <a:spcAft>
                <a:spcPts val="0"/>
              </a:spcAft>
              <a:buSzPct val="100000"/>
              <a:buChar char="•"/>
            </a:pPr>
            <a:r>
              <a:rPr lang="en-US" sz="5615" b="1"/>
              <a:t>Indexed images</a:t>
            </a:r>
            <a:r>
              <a:rPr lang="en-US" sz="5615"/>
              <a:t> use a palette (or color table) where each pixel stores an index to a color in the palette.</a:t>
            </a:r>
            <a:endParaRPr sz="5615"/>
          </a:p>
          <a:p>
            <a:pPr marL="457200" lvl="0" indent="-344487" algn="l" rtl="0">
              <a:lnSpc>
                <a:spcPct val="115000"/>
              </a:lnSpc>
              <a:spcBef>
                <a:spcPts val="0"/>
              </a:spcBef>
              <a:spcAft>
                <a:spcPts val="0"/>
              </a:spcAft>
              <a:buSzPct val="100000"/>
              <a:buChar char="•"/>
            </a:pPr>
            <a:r>
              <a:rPr lang="en-US" sz="5615"/>
              <a:t>The </a:t>
            </a:r>
            <a:r>
              <a:rPr lang="en-US" sz="5615" b="1"/>
              <a:t>palette</a:t>
            </a:r>
            <a:r>
              <a:rPr lang="en-US" sz="5615"/>
              <a:t> contains a limited set of colors, typically 256 or fewer.</a:t>
            </a:r>
            <a:endParaRPr sz="5615"/>
          </a:p>
          <a:p>
            <a:pPr marL="457200" lvl="0" indent="-344487" algn="l" rtl="0">
              <a:lnSpc>
                <a:spcPct val="115000"/>
              </a:lnSpc>
              <a:spcBef>
                <a:spcPts val="0"/>
              </a:spcBef>
              <a:spcAft>
                <a:spcPts val="0"/>
              </a:spcAft>
              <a:buSzPct val="100000"/>
              <a:buChar char="•"/>
            </a:pPr>
            <a:r>
              <a:rPr lang="en-US" sz="5615" b="1"/>
              <a:t>Reduced file size</a:t>
            </a:r>
            <a:r>
              <a:rPr lang="en-US" sz="5615"/>
              <a:t> compared to RGB images, as pixels reference the palette instead of storing full color values.</a:t>
            </a:r>
            <a:endParaRPr sz="5615"/>
          </a:p>
          <a:p>
            <a:pPr marL="457200" lvl="0" indent="-344487" algn="l" rtl="0">
              <a:lnSpc>
                <a:spcPct val="115000"/>
              </a:lnSpc>
              <a:spcBef>
                <a:spcPts val="0"/>
              </a:spcBef>
              <a:spcAft>
                <a:spcPts val="0"/>
              </a:spcAft>
              <a:buSzPct val="100000"/>
              <a:buChar char="•"/>
            </a:pPr>
            <a:r>
              <a:rPr lang="en-US" sz="5615"/>
              <a:t>Commonly used in </a:t>
            </a:r>
            <a:r>
              <a:rPr lang="en-US" sz="5615" b="1"/>
              <a:t>image compression</a:t>
            </a:r>
            <a:r>
              <a:rPr lang="en-US" sz="5615"/>
              <a:t> formats like GIF and PNG.</a:t>
            </a:r>
            <a:endParaRPr sz="5615"/>
          </a:p>
          <a:p>
            <a:pPr marL="457200" lvl="0" indent="-344487" algn="l" rtl="0">
              <a:lnSpc>
                <a:spcPct val="115000"/>
              </a:lnSpc>
              <a:spcBef>
                <a:spcPts val="0"/>
              </a:spcBef>
              <a:spcAft>
                <a:spcPts val="0"/>
              </a:spcAft>
              <a:buSzPct val="100000"/>
              <a:buChar char="•"/>
            </a:pPr>
            <a:r>
              <a:rPr lang="en-US" sz="5615" b="1"/>
              <a:t>Efficient for images with fewer colors</a:t>
            </a:r>
            <a:r>
              <a:rPr lang="en-US" sz="5615"/>
              <a:t>, such as logos, icons, or simple graphics.</a:t>
            </a:r>
            <a:endParaRPr sz="5615"/>
          </a:p>
          <a:p>
            <a:pPr marL="0" lvl="0" indent="0" algn="l" rtl="0">
              <a:lnSpc>
                <a:spcPct val="115000"/>
              </a:lnSpc>
              <a:spcBef>
                <a:spcPts val="1200"/>
              </a:spcBef>
              <a:spcAft>
                <a:spcPts val="0"/>
              </a:spcAft>
              <a:buNone/>
            </a:pPr>
            <a:endParaRPr sz="4909" b="1"/>
          </a:p>
          <a:p>
            <a:pPr marL="0" lvl="0" indent="0" algn="l" rtl="0">
              <a:lnSpc>
                <a:spcPct val="115000"/>
              </a:lnSpc>
              <a:spcBef>
                <a:spcPts val="1200"/>
              </a:spcBef>
              <a:spcAft>
                <a:spcPts val="0"/>
              </a:spcAft>
              <a:buNone/>
            </a:pPr>
            <a:endParaRPr sz="2300"/>
          </a:p>
          <a:p>
            <a:pPr marL="0" lvl="0" indent="0" algn="l" rtl="0">
              <a:lnSpc>
                <a:spcPct val="115000"/>
              </a:lnSpc>
              <a:spcBef>
                <a:spcPts val="1200"/>
              </a:spcBef>
              <a:spcAft>
                <a:spcPts val="0"/>
              </a:spcAft>
              <a:buNone/>
            </a:pPr>
            <a:endParaRPr sz="2300"/>
          </a:p>
          <a:p>
            <a:pPr marL="0" lvl="0" indent="0" algn="l" rtl="0">
              <a:lnSpc>
                <a:spcPct val="115000"/>
              </a:lnSpc>
              <a:spcBef>
                <a:spcPts val="1200"/>
              </a:spcBef>
              <a:spcAft>
                <a:spcPts val="0"/>
              </a:spcAft>
              <a:buNone/>
            </a:pPr>
            <a:endParaRPr sz="2300"/>
          </a:p>
          <a:p>
            <a:pPr marL="0" lvl="0" indent="0" algn="l" rtl="0">
              <a:lnSpc>
                <a:spcPct val="115000"/>
              </a:lnSpc>
              <a:spcBef>
                <a:spcPts val="1200"/>
              </a:spcBef>
              <a:spcAft>
                <a:spcPts val="0"/>
              </a:spcAft>
              <a:buNone/>
            </a:pPr>
            <a:endParaRPr sz="2300"/>
          </a:p>
          <a:p>
            <a:pPr marL="0" lvl="0" indent="0" algn="l" rtl="0">
              <a:lnSpc>
                <a:spcPct val="115000"/>
              </a:lnSpc>
              <a:spcBef>
                <a:spcPts val="1200"/>
              </a:spcBef>
              <a:spcAft>
                <a:spcPts val="0"/>
              </a:spcAft>
              <a:buNone/>
            </a:pPr>
            <a:endParaRPr sz="2300"/>
          </a:p>
          <a:p>
            <a:pPr marL="0" lvl="0" indent="0" algn="l" rtl="0">
              <a:lnSpc>
                <a:spcPct val="115000"/>
              </a:lnSpc>
              <a:spcBef>
                <a:spcPts val="1200"/>
              </a:spcBef>
              <a:spcAft>
                <a:spcPts val="0"/>
              </a:spcAft>
              <a:buNone/>
            </a:pPr>
            <a:endParaRPr sz="2300"/>
          </a:p>
          <a:p>
            <a:pPr marL="0" lvl="0" indent="0" algn="l" rtl="0">
              <a:lnSpc>
                <a:spcPct val="115000"/>
              </a:lnSpc>
              <a:spcBef>
                <a:spcPts val="1200"/>
              </a:spcBef>
              <a:spcAft>
                <a:spcPts val="0"/>
              </a:spcAft>
              <a:buNone/>
            </a:pPr>
            <a:endParaRPr sz="2300"/>
          </a:p>
          <a:p>
            <a:pPr marL="0" lvl="0" indent="0" algn="l" rtl="0">
              <a:lnSpc>
                <a:spcPct val="115000"/>
              </a:lnSpc>
              <a:spcBef>
                <a:spcPts val="1200"/>
              </a:spcBef>
              <a:spcAft>
                <a:spcPts val="0"/>
              </a:spcAft>
              <a:buNone/>
            </a:pPr>
            <a:endParaRPr sz="2300"/>
          </a:p>
          <a:p>
            <a:pPr marL="0" lvl="0" indent="0" algn="ctr" rtl="0">
              <a:lnSpc>
                <a:spcPct val="115000"/>
              </a:lnSpc>
              <a:spcBef>
                <a:spcPts val="1200"/>
              </a:spcBef>
              <a:spcAft>
                <a:spcPts val="0"/>
              </a:spcAft>
              <a:buNone/>
            </a:pPr>
            <a:endParaRPr sz="2300"/>
          </a:p>
          <a:p>
            <a:pPr marL="0" lvl="0" indent="0" algn="ctr" rtl="0">
              <a:lnSpc>
                <a:spcPct val="115000"/>
              </a:lnSpc>
              <a:spcBef>
                <a:spcPts val="1200"/>
              </a:spcBef>
              <a:spcAft>
                <a:spcPts val="0"/>
              </a:spcAft>
              <a:buNone/>
            </a:pPr>
            <a:endParaRPr sz="2300"/>
          </a:p>
          <a:p>
            <a:pPr marL="0" lvl="0" indent="0" algn="ctr" rtl="0">
              <a:lnSpc>
                <a:spcPct val="115000"/>
              </a:lnSpc>
              <a:spcBef>
                <a:spcPts val="1200"/>
              </a:spcBef>
              <a:spcAft>
                <a:spcPts val="1200"/>
              </a:spcAft>
              <a:buClr>
                <a:schemeClr val="dk1"/>
              </a:buClr>
              <a:buSzPct val="47826"/>
              <a:buFont typeface="Arial"/>
              <a:buNone/>
            </a:pPr>
            <a:r>
              <a:rPr lang="en-US" sz="2300"/>
              <a:t> </a:t>
            </a:r>
            <a:r>
              <a:rPr lang="en-US" sz="2300" u="sng">
                <a:solidFill>
                  <a:schemeClr val="hlink"/>
                </a:solidFill>
                <a:hlinkClick r:id="rId3"/>
              </a:rPr>
              <a:t>https://help.procreate.com/procreate/handbook/colors/colors-palettes</a:t>
            </a:r>
            <a:r>
              <a:rPr lang="en-US" sz="2300"/>
              <a:t> </a:t>
            </a:r>
            <a:endParaRPr sz="2300"/>
          </a:p>
        </p:txBody>
      </p:sp>
      <p:sp>
        <p:nvSpPr>
          <p:cNvPr id="418" name="Google Shape;418;g312daf610b4_4_7"/>
          <p:cNvSpPr txBox="1">
            <a:spLocks noGrp="1"/>
          </p:cNvSpPr>
          <p:nvPr>
            <p:ph type="sldNum" idx="12"/>
          </p:nvPr>
        </p:nvSpPr>
        <p:spPr>
          <a:xfrm>
            <a:off x="10160000" y="18288"/>
            <a:ext cx="1422300" cy="329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US"/>
              <a:t>36</a:t>
            </a:fld>
            <a:endParaRPr/>
          </a:p>
        </p:txBody>
      </p:sp>
      <p:pic>
        <p:nvPicPr>
          <p:cNvPr id="419" name="Google Shape;419;g312daf610b4_4_7"/>
          <p:cNvPicPr preferRelativeResize="0"/>
          <p:nvPr/>
        </p:nvPicPr>
        <p:blipFill>
          <a:blip r:embed="rId4">
            <a:alphaModFix/>
          </a:blip>
          <a:stretch>
            <a:fillRect/>
          </a:stretch>
        </p:blipFill>
        <p:spPr>
          <a:xfrm>
            <a:off x="4029051" y="3533400"/>
            <a:ext cx="3612225" cy="2709150"/>
          </a:xfrm>
          <a:prstGeom prst="rect">
            <a:avLst/>
          </a:prstGeom>
          <a:noFill/>
          <a:ln>
            <a:noFill/>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g312c43b21e2_3_3"/>
          <p:cNvSpPr txBox="1">
            <a:spLocks noGrp="1"/>
          </p:cNvSpPr>
          <p:nvPr>
            <p:ph type="title"/>
          </p:nvPr>
        </p:nvSpPr>
        <p:spPr>
          <a:xfrm>
            <a:off x="609600" y="533400"/>
            <a:ext cx="10972800" cy="9906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a:solidFill>
                  <a:schemeClr val="dk1"/>
                </a:solidFill>
              </a:rPr>
              <a:t> Why grayscale images are preferred?</a:t>
            </a:r>
            <a:endParaRPr b="1">
              <a:solidFill>
                <a:schemeClr val="dk1"/>
              </a:solidFill>
            </a:endParaRPr>
          </a:p>
        </p:txBody>
      </p:sp>
      <p:sp>
        <p:nvSpPr>
          <p:cNvPr id="426" name="Google Shape;426;g312c43b21e2_3_3"/>
          <p:cNvSpPr txBox="1">
            <a:spLocks noGrp="1"/>
          </p:cNvSpPr>
          <p:nvPr>
            <p:ph type="body" idx="1"/>
          </p:nvPr>
        </p:nvSpPr>
        <p:spPr>
          <a:xfrm>
            <a:off x="471200" y="1710000"/>
            <a:ext cx="10972800" cy="4690800"/>
          </a:xfrm>
          <a:prstGeom prst="rect">
            <a:avLst/>
          </a:prstGeom>
        </p:spPr>
        <p:txBody>
          <a:bodyPr spcFirstLastPara="1" wrap="square" lIns="91425" tIns="45700" rIns="91425" bIns="45700" anchor="t" anchorCtr="0">
            <a:normAutofit/>
          </a:bodyPr>
          <a:lstStyle/>
          <a:p>
            <a:pPr marL="914400" lvl="1" indent="-374650" algn="l" rtl="0">
              <a:spcBef>
                <a:spcPts val="360"/>
              </a:spcBef>
              <a:spcAft>
                <a:spcPts val="0"/>
              </a:spcAft>
              <a:buSzPts val="2300"/>
              <a:buChar char="•"/>
            </a:pPr>
            <a:r>
              <a:rPr lang="en-US" sz="2300"/>
              <a:t>Simplified Data with Single-Channel Intensity</a:t>
            </a:r>
            <a:endParaRPr sz="2300"/>
          </a:p>
          <a:p>
            <a:pPr marL="914400" lvl="0" indent="0" algn="l" rtl="0">
              <a:spcBef>
                <a:spcPts val="360"/>
              </a:spcBef>
              <a:spcAft>
                <a:spcPts val="0"/>
              </a:spcAft>
              <a:buClr>
                <a:schemeClr val="dk1"/>
              </a:buClr>
              <a:buSzPts val="1100"/>
              <a:buFont typeface="Arial"/>
              <a:buNone/>
            </a:pPr>
            <a:endParaRPr sz="2300"/>
          </a:p>
          <a:p>
            <a:pPr marL="914400" lvl="1" indent="-374650" algn="l" rtl="0">
              <a:spcBef>
                <a:spcPts val="360"/>
              </a:spcBef>
              <a:spcAft>
                <a:spcPts val="0"/>
              </a:spcAft>
              <a:buSzPts val="2300"/>
              <a:buChar char="•"/>
            </a:pPr>
            <a:r>
              <a:rPr lang="en-US" sz="2300"/>
              <a:t>Key Facial Features Retained Without Color</a:t>
            </a:r>
            <a:endParaRPr sz="2300"/>
          </a:p>
          <a:p>
            <a:pPr marL="914400" lvl="0" indent="0" algn="l" rtl="0">
              <a:spcBef>
                <a:spcPts val="360"/>
              </a:spcBef>
              <a:spcAft>
                <a:spcPts val="0"/>
              </a:spcAft>
              <a:buClr>
                <a:schemeClr val="dk1"/>
              </a:buClr>
              <a:buSzPts val="1100"/>
              <a:buFont typeface="Arial"/>
              <a:buNone/>
            </a:pPr>
            <a:endParaRPr sz="2300"/>
          </a:p>
          <a:p>
            <a:pPr marL="914400" lvl="1" indent="-374650" algn="l" rtl="0">
              <a:spcBef>
                <a:spcPts val="360"/>
              </a:spcBef>
              <a:spcAft>
                <a:spcPts val="0"/>
              </a:spcAft>
              <a:buSzPts val="2300"/>
              <a:buChar char="•"/>
            </a:pPr>
            <a:r>
              <a:rPr lang="en-US" sz="2300"/>
              <a:t>Reduced Sensitivity to Lighting and Color Variations</a:t>
            </a:r>
            <a:endParaRPr sz="2300"/>
          </a:p>
          <a:p>
            <a:pPr marL="914400" lvl="0" indent="0" algn="l" rtl="0">
              <a:spcBef>
                <a:spcPts val="360"/>
              </a:spcBef>
              <a:spcAft>
                <a:spcPts val="0"/>
              </a:spcAft>
              <a:buClr>
                <a:schemeClr val="dk1"/>
              </a:buClr>
              <a:buSzPts val="1100"/>
              <a:buFont typeface="Arial"/>
              <a:buNone/>
            </a:pPr>
            <a:endParaRPr sz="2300"/>
          </a:p>
          <a:p>
            <a:pPr marL="914400" lvl="1" indent="-374650" algn="l" rtl="0">
              <a:spcBef>
                <a:spcPts val="360"/>
              </a:spcBef>
              <a:spcAft>
                <a:spcPts val="0"/>
              </a:spcAft>
              <a:buSzPts val="2300"/>
              <a:buChar char="•"/>
            </a:pPr>
            <a:r>
              <a:rPr lang="en-US" sz="2300"/>
              <a:t>Faster Training and Processing for Real-Time Use</a:t>
            </a:r>
            <a:endParaRPr sz="2300"/>
          </a:p>
          <a:p>
            <a:pPr marL="914400" lvl="0" indent="0" algn="l" rtl="0">
              <a:spcBef>
                <a:spcPts val="360"/>
              </a:spcBef>
              <a:spcAft>
                <a:spcPts val="0"/>
              </a:spcAft>
              <a:buNone/>
            </a:pPr>
            <a:r>
              <a:rPr lang="en-US" sz="2300"/>
              <a:t>                                                                                              </a:t>
            </a:r>
            <a:endParaRPr sz="2300"/>
          </a:p>
          <a:p>
            <a:pPr marL="914400" lvl="0" indent="0" algn="l" rtl="0">
              <a:spcBef>
                <a:spcPts val="360"/>
              </a:spcBef>
              <a:spcAft>
                <a:spcPts val="0"/>
              </a:spcAft>
              <a:buNone/>
            </a:pPr>
            <a:r>
              <a:rPr lang="en-US" sz="2300"/>
              <a:t>                                                                                         </a:t>
            </a:r>
            <a:r>
              <a:rPr lang="en-US" sz="1300" u="sng">
                <a:solidFill>
                  <a:schemeClr val="hlink"/>
                </a:solidFill>
                <a:hlinkClick r:id="rId3"/>
              </a:rPr>
              <a:t>https://www.grayscaleimage.com/</a:t>
            </a:r>
            <a:r>
              <a:rPr lang="en-US" sz="2300"/>
              <a:t> </a:t>
            </a:r>
            <a:endParaRPr sz="2300"/>
          </a:p>
          <a:p>
            <a:pPr marL="0" lvl="0" indent="0" algn="l" rtl="0">
              <a:spcBef>
                <a:spcPts val="360"/>
              </a:spcBef>
              <a:spcAft>
                <a:spcPts val="0"/>
              </a:spcAft>
              <a:buNone/>
            </a:pPr>
            <a:endParaRPr sz="2300"/>
          </a:p>
        </p:txBody>
      </p:sp>
      <p:sp>
        <p:nvSpPr>
          <p:cNvPr id="427" name="Google Shape;427;g312c43b21e2_3_3"/>
          <p:cNvSpPr txBox="1">
            <a:spLocks noGrp="1"/>
          </p:cNvSpPr>
          <p:nvPr>
            <p:ph type="sldNum" idx="12"/>
          </p:nvPr>
        </p:nvSpPr>
        <p:spPr>
          <a:xfrm>
            <a:off x="10160000" y="18288"/>
            <a:ext cx="1422300" cy="329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US"/>
              <a:t>37</a:t>
            </a:fld>
            <a:endParaRPr/>
          </a:p>
        </p:txBody>
      </p:sp>
      <p:pic>
        <p:nvPicPr>
          <p:cNvPr id="428" name="Google Shape;428;g312c43b21e2_3_3"/>
          <p:cNvPicPr preferRelativeResize="0"/>
          <p:nvPr/>
        </p:nvPicPr>
        <p:blipFill>
          <a:blip r:embed="rId4">
            <a:alphaModFix/>
          </a:blip>
          <a:stretch>
            <a:fillRect/>
          </a:stretch>
        </p:blipFill>
        <p:spPr>
          <a:xfrm>
            <a:off x="8423025" y="1733851"/>
            <a:ext cx="3020975" cy="3010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g312daf610b4_6_41"/>
          <p:cNvSpPr txBox="1">
            <a:spLocks noGrp="1"/>
          </p:cNvSpPr>
          <p:nvPr>
            <p:ph type="title"/>
          </p:nvPr>
        </p:nvSpPr>
        <p:spPr>
          <a:xfrm>
            <a:off x="609600" y="1078700"/>
            <a:ext cx="10972800" cy="445500"/>
          </a:xfrm>
          <a:prstGeom prst="rect">
            <a:avLst/>
          </a:prstGeom>
        </p:spPr>
        <p:txBody>
          <a:bodyPr spcFirstLastPara="1" wrap="square" lIns="91425" tIns="45700" rIns="91425" bIns="45700" anchor="ctr" anchorCtr="0">
            <a:noAutofit/>
          </a:bodyPr>
          <a:lstStyle/>
          <a:p>
            <a:pPr marL="0" lvl="0" indent="0" algn="ctr" rtl="0">
              <a:lnSpc>
                <a:spcPct val="115000"/>
              </a:lnSpc>
              <a:spcBef>
                <a:spcPts val="1200"/>
              </a:spcBef>
              <a:spcAft>
                <a:spcPts val="0"/>
              </a:spcAft>
              <a:buSzPts val="990"/>
              <a:buNone/>
            </a:pPr>
            <a:r>
              <a:rPr lang="en-US" sz="4000" b="1">
                <a:solidFill>
                  <a:schemeClr val="dk1"/>
                </a:solidFill>
              </a:rPr>
              <a:t>Image file extensions</a:t>
            </a:r>
            <a:endParaRPr sz="4000" b="1">
              <a:solidFill>
                <a:schemeClr val="dk1"/>
              </a:solidFill>
            </a:endParaRPr>
          </a:p>
          <a:p>
            <a:pPr marL="0" lvl="0" indent="0" algn="l" rtl="0">
              <a:spcBef>
                <a:spcPts val="1200"/>
              </a:spcBef>
              <a:spcAft>
                <a:spcPts val="0"/>
              </a:spcAft>
              <a:buSzPts val="990"/>
              <a:buNone/>
            </a:pPr>
            <a:endParaRPr sz="3600"/>
          </a:p>
        </p:txBody>
      </p:sp>
      <p:sp>
        <p:nvSpPr>
          <p:cNvPr id="435" name="Google Shape;435;g312daf610b4_6_41"/>
          <p:cNvSpPr txBox="1">
            <a:spLocks noGrp="1"/>
          </p:cNvSpPr>
          <p:nvPr>
            <p:ph type="body" idx="1"/>
          </p:nvPr>
        </p:nvSpPr>
        <p:spPr>
          <a:xfrm>
            <a:off x="609600" y="1600200"/>
            <a:ext cx="10972800" cy="4876800"/>
          </a:xfrm>
          <a:prstGeom prst="rect">
            <a:avLst/>
          </a:prstGeom>
        </p:spPr>
        <p:txBody>
          <a:bodyPr spcFirstLastPara="1" wrap="square" lIns="91425" tIns="45700" rIns="91425" bIns="45700" anchor="t" anchorCtr="0">
            <a:normAutofit/>
          </a:bodyPr>
          <a:lstStyle/>
          <a:p>
            <a:pPr marL="457200" lvl="0" indent="-381000" algn="l" rtl="0">
              <a:spcBef>
                <a:spcPts val="360"/>
              </a:spcBef>
              <a:spcAft>
                <a:spcPts val="0"/>
              </a:spcAft>
              <a:buClr>
                <a:schemeClr val="dk1"/>
              </a:buClr>
              <a:buSzPts val="2400"/>
              <a:buAutoNum type="arabicPeriod"/>
            </a:pPr>
            <a:r>
              <a:rPr lang="en-US" b="1"/>
              <a:t>JPEG/JPG</a:t>
            </a:r>
            <a:r>
              <a:rPr lang="en-US"/>
              <a:t> (</a:t>
            </a:r>
            <a:r>
              <a:rPr lang="en-US">
                <a:latin typeface="Roboto Mono"/>
                <a:ea typeface="Roboto Mono"/>
                <a:cs typeface="Roboto Mono"/>
                <a:sym typeface="Roboto Mono"/>
              </a:rPr>
              <a:t>.jpeg</a:t>
            </a:r>
            <a:r>
              <a:rPr lang="en-US"/>
              <a:t> / </a:t>
            </a:r>
            <a:r>
              <a:rPr lang="en-US">
                <a:latin typeface="Roboto Mono"/>
                <a:ea typeface="Roboto Mono"/>
                <a:cs typeface="Roboto Mono"/>
                <a:sym typeface="Roboto Mono"/>
              </a:rPr>
              <a:t>.jpg</a:t>
            </a:r>
            <a:r>
              <a:rPr lang="en-US"/>
              <a:t>): Often used for photos and images with lots of colors.</a:t>
            </a:r>
            <a:endParaRPr/>
          </a:p>
          <a:p>
            <a:pPr marL="457200" lvl="0" indent="-381000" algn="l" rtl="0">
              <a:spcBef>
                <a:spcPts val="0"/>
              </a:spcBef>
              <a:spcAft>
                <a:spcPts val="0"/>
              </a:spcAft>
              <a:buClr>
                <a:schemeClr val="dk1"/>
              </a:buClr>
              <a:buSzPts val="2400"/>
              <a:buAutoNum type="arabicPeriod"/>
            </a:pPr>
            <a:r>
              <a:rPr lang="en-US" b="1"/>
              <a:t>PNG</a:t>
            </a:r>
            <a:r>
              <a:rPr lang="en-US"/>
              <a:t> (</a:t>
            </a:r>
            <a:r>
              <a:rPr lang="en-US">
                <a:latin typeface="Roboto Mono"/>
                <a:ea typeface="Roboto Mono"/>
                <a:cs typeface="Roboto Mono"/>
                <a:sym typeface="Roboto Mono"/>
              </a:rPr>
              <a:t>.png</a:t>
            </a:r>
            <a:r>
              <a:rPr lang="en-US"/>
              <a:t>): Supports transparency, widely used for web images.</a:t>
            </a:r>
            <a:endParaRPr/>
          </a:p>
          <a:p>
            <a:pPr marL="457200" lvl="0" indent="-381000" algn="l" rtl="0">
              <a:spcBef>
                <a:spcPts val="0"/>
              </a:spcBef>
              <a:spcAft>
                <a:spcPts val="0"/>
              </a:spcAft>
              <a:buClr>
                <a:schemeClr val="dk1"/>
              </a:buClr>
              <a:buSzPts val="2400"/>
              <a:buAutoNum type="arabicPeriod"/>
            </a:pPr>
            <a:r>
              <a:rPr lang="en-US" b="1"/>
              <a:t>GIF</a:t>
            </a:r>
            <a:r>
              <a:rPr lang="en-US"/>
              <a:t> (</a:t>
            </a:r>
            <a:r>
              <a:rPr lang="en-US">
                <a:latin typeface="Roboto Mono"/>
                <a:ea typeface="Roboto Mono"/>
                <a:cs typeface="Roboto Mono"/>
                <a:sym typeface="Roboto Mono"/>
              </a:rPr>
              <a:t>.gif</a:t>
            </a:r>
            <a:r>
              <a:rPr lang="en-US"/>
              <a:t>): Often used for animations and simple graphics.</a:t>
            </a:r>
            <a:endParaRPr/>
          </a:p>
          <a:p>
            <a:pPr marL="457200" lvl="0" indent="-381000" algn="l" rtl="0">
              <a:spcBef>
                <a:spcPts val="0"/>
              </a:spcBef>
              <a:spcAft>
                <a:spcPts val="0"/>
              </a:spcAft>
              <a:buClr>
                <a:schemeClr val="dk1"/>
              </a:buClr>
              <a:buSzPts val="2400"/>
              <a:buAutoNum type="arabicPeriod"/>
            </a:pPr>
            <a:r>
              <a:rPr lang="en-US" b="1"/>
              <a:t>BMP</a:t>
            </a:r>
            <a:r>
              <a:rPr lang="en-US"/>
              <a:t> (</a:t>
            </a:r>
            <a:r>
              <a:rPr lang="en-US">
                <a:latin typeface="Roboto Mono"/>
                <a:ea typeface="Roboto Mono"/>
                <a:cs typeface="Roboto Mono"/>
                <a:sym typeface="Roboto Mono"/>
              </a:rPr>
              <a:t>.bmp</a:t>
            </a:r>
            <a:r>
              <a:rPr lang="en-US"/>
              <a:t>): Uncompressed, often used in Windows applications.</a:t>
            </a:r>
            <a:endParaRPr/>
          </a:p>
          <a:p>
            <a:pPr marL="457200" lvl="0" indent="-381000" algn="l" rtl="0">
              <a:spcBef>
                <a:spcPts val="0"/>
              </a:spcBef>
              <a:spcAft>
                <a:spcPts val="0"/>
              </a:spcAft>
              <a:buClr>
                <a:schemeClr val="dk1"/>
              </a:buClr>
              <a:buSzPts val="2400"/>
              <a:buAutoNum type="arabicPeriod"/>
            </a:pPr>
            <a:r>
              <a:rPr lang="en-US" b="1"/>
              <a:t>TIFF</a:t>
            </a:r>
            <a:r>
              <a:rPr lang="en-US"/>
              <a:t> (</a:t>
            </a:r>
            <a:r>
              <a:rPr lang="en-US">
                <a:latin typeface="Roboto Mono"/>
                <a:ea typeface="Roboto Mono"/>
                <a:cs typeface="Roboto Mono"/>
                <a:sym typeface="Roboto Mono"/>
              </a:rPr>
              <a:t>.tiff</a:t>
            </a:r>
            <a:r>
              <a:rPr lang="en-US"/>
              <a:t>): Used for high-quality images, popular in professional photography.</a:t>
            </a:r>
            <a:endParaRPr/>
          </a:p>
          <a:p>
            <a:pPr marL="457200" lvl="0" indent="-381000" algn="l" rtl="0">
              <a:spcBef>
                <a:spcPts val="0"/>
              </a:spcBef>
              <a:spcAft>
                <a:spcPts val="0"/>
              </a:spcAft>
              <a:buClr>
                <a:schemeClr val="dk1"/>
              </a:buClr>
              <a:buSzPts val="2400"/>
              <a:buAutoNum type="arabicPeriod"/>
            </a:pPr>
            <a:r>
              <a:rPr lang="en-US" b="1"/>
              <a:t>WEBP</a:t>
            </a:r>
            <a:r>
              <a:rPr lang="en-US"/>
              <a:t> (</a:t>
            </a:r>
            <a:r>
              <a:rPr lang="en-US">
                <a:latin typeface="Roboto Mono"/>
                <a:ea typeface="Roboto Mono"/>
                <a:cs typeface="Roboto Mono"/>
                <a:sym typeface="Roboto Mono"/>
              </a:rPr>
              <a:t>.webp</a:t>
            </a:r>
            <a:r>
              <a:rPr lang="en-US"/>
              <a:t>): Modern format by Google, optimized for web with small file size.</a:t>
            </a:r>
            <a:endParaRPr/>
          </a:p>
          <a:p>
            <a:pPr marL="0" lvl="0" indent="0" algn="l" rtl="0">
              <a:spcBef>
                <a:spcPts val="360"/>
              </a:spcBef>
              <a:spcAft>
                <a:spcPts val="0"/>
              </a:spcAft>
              <a:buClr>
                <a:schemeClr val="dk1"/>
              </a:buClr>
              <a:buSzPts val="1100"/>
              <a:buFont typeface="Arial"/>
              <a:buNone/>
            </a:pPr>
            <a:endParaRPr/>
          </a:p>
          <a:p>
            <a:pPr marL="0" lvl="0" indent="0" algn="l" rtl="0">
              <a:spcBef>
                <a:spcPts val="360"/>
              </a:spcBef>
              <a:spcAft>
                <a:spcPts val="0"/>
              </a:spcAft>
              <a:buClr>
                <a:schemeClr val="dk1"/>
              </a:buClr>
              <a:buSzPts val="1100"/>
              <a:buFont typeface="Arial"/>
              <a:buNone/>
            </a:pPr>
            <a:endParaRPr/>
          </a:p>
          <a:p>
            <a:pPr marL="0" lvl="0" indent="0" algn="l" rtl="0">
              <a:spcBef>
                <a:spcPts val="360"/>
              </a:spcBef>
              <a:spcAft>
                <a:spcPts val="0"/>
              </a:spcAft>
              <a:buNone/>
            </a:pPr>
            <a:endParaRPr sz="3700"/>
          </a:p>
        </p:txBody>
      </p:sp>
      <p:sp>
        <p:nvSpPr>
          <p:cNvPr id="436" name="Google Shape;436;g312daf610b4_6_41"/>
          <p:cNvSpPr txBox="1">
            <a:spLocks noGrp="1"/>
          </p:cNvSpPr>
          <p:nvPr>
            <p:ph type="sldNum" idx="12"/>
          </p:nvPr>
        </p:nvSpPr>
        <p:spPr>
          <a:xfrm>
            <a:off x="10160000" y="18288"/>
            <a:ext cx="1422300" cy="329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US"/>
              <a:t>38</a:t>
            </a:fld>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g312daf610b4_4_92"/>
          <p:cNvSpPr txBox="1">
            <a:spLocks noGrp="1"/>
          </p:cNvSpPr>
          <p:nvPr>
            <p:ph type="title"/>
          </p:nvPr>
        </p:nvSpPr>
        <p:spPr>
          <a:xfrm>
            <a:off x="609600" y="533400"/>
            <a:ext cx="10972800" cy="9906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a:solidFill>
                  <a:schemeClr val="dk1"/>
                </a:solidFill>
              </a:rPr>
              <a:t>Why we are choosing JPEG?</a:t>
            </a:r>
            <a:endParaRPr b="1">
              <a:solidFill>
                <a:schemeClr val="dk1"/>
              </a:solidFill>
            </a:endParaRPr>
          </a:p>
        </p:txBody>
      </p:sp>
      <p:sp>
        <p:nvSpPr>
          <p:cNvPr id="443" name="Google Shape;443;g312daf610b4_4_92"/>
          <p:cNvSpPr txBox="1">
            <a:spLocks noGrp="1"/>
          </p:cNvSpPr>
          <p:nvPr>
            <p:ph type="body" idx="1"/>
          </p:nvPr>
        </p:nvSpPr>
        <p:spPr>
          <a:xfrm>
            <a:off x="609600" y="1600200"/>
            <a:ext cx="10972800" cy="4876800"/>
          </a:xfrm>
          <a:prstGeom prst="rect">
            <a:avLst/>
          </a:prstGeom>
        </p:spPr>
        <p:txBody>
          <a:bodyPr spcFirstLastPara="1" wrap="square" lIns="91425" tIns="45700" rIns="91425" bIns="45700" anchor="t" anchorCtr="0">
            <a:normAutofit lnSpcReduction="10000"/>
          </a:bodyPr>
          <a:lstStyle/>
          <a:p>
            <a:pPr marL="457200" lvl="0" indent="-368300" algn="l" rtl="0">
              <a:spcBef>
                <a:spcPts val="360"/>
              </a:spcBef>
              <a:spcAft>
                <a:spcPts val="0"/>
              </a:spcAft>
              <a:buSzPts val="2200"/>
              <a:buChar char="•"/>
            </a:pPr>
            <a:r>
              <a:rPr lang="en-US" sz="2200"/>
              <a:t>JPEG is used because it offers efficient compression, reducing file sizes while retaining essential image features, which speeds up processing.</a:t>
            </a:r>
            <a:endParaRPr sz="2200"/>
          </a:p>
          <a:p>
            <a:pPr marL="457200" lvl="0" indent="0" algn="l" rtl="0">
              <a:spcBef>
                <a:spcPts val="360"/>
              </a:spcBef>
              <a:spcAft>
                <a:spcPts val="0"/>
              </a:spcAft>
              <a:buNone/>
            </a:pPr>
            <a:endParaRPr sz="2200"/>
          </a:p>
          <a:p>
            <a:pPr marL="457200" lvl="0" indent="-368300" algn="l" rtl="0">
              <a:spcBef>
                <a:spcPts val="360"/>
              </a:spcBef>
              <a:spcAft>
                <a:spcPts val="0"/>
              </a:spcAft>
              <a:buSzPts val="2200"/>
              <a:buChar char="•"/>
            </a:pPr>
            <a:r>
              <a:rPr lang="en-US" sz="2200"/>
              <a:t>It is a widely supported and commonly used format, making it easy to integrate into various applications, including MTCNN.</a:t>
            </a:r>
            <a:endParaRPr sz="2200"/>
          </a:p>
          <a:p>
            <a:pPr marL="457200" lvl="0" indent="0" algn="l" rtl="0">
              <a:spcBef>
                <a:spcPts val="360"/>
              </a:spcBef>
              <a:spcAft>
                <a:spcPts val="0"/>
              </a:spcAft>
              <a:buNone/>
            </a:pPr>
            <a:endParaRPr sz="2200"/>
          </a:p>
          <a:p>
            <a:pPr marL="457200" lvl="0" indent="-368300" algn="l" rtl="0">
              <a:spcBef>
                <a:spcPts val="360"/>
              </a:spcBef>
              <a:spcAft>
                <a:spcPts val="0"/>
              </a:spcAft>
              <a:buSzPts val="2200"/>
              <a:buChar char="•"/>
            </a:pPr>
            <a:r>
              <a:rPr lang="en-US" sz="2200"/>
              <a:t>JPEG provides a good balance between image quality and file size, ensuring that critical facial features needed for detection are preserved.</a:t>
            </a:r>
            <a:endParaRPr sz="2200"/>
          </a:p>
          <a:p>
            <a:pPr marL="457200" lvl="0" indent="0" algn="l" rtl="0">
              <a:spcBef>
                <a:spcPts val="360"/>
              </a:spcBef>
              <a:spcAft>
                <a:spcPts val="0"/>
              </a:spcAft>
              <a:buNone/>
            </a:pPr>
            <a:endParaRPr sz="2200"/>
          </a:p>
          <a:p>
            <a:pPr marL="457200" lvl="0" indent="-368300" algn="l" rtl="0">
              <a:spcBef>
                <a:spcPts val="360"/>
              </a:spcBef>
              <a:spcAft>
                <a:spcPts val="0"/>
              </a:spcAft>
              <a:buSzPts val="2200"/>
              <a:buChar char="•"/>
            </a:pPr>
            <a:r>
              <a:rPr lang="en-US" sz="2200"/>
              <a:t>Smaller file sizes from JPEG images lead to faster loading and processing times, which is essential for real-time face detection with MTCNN.</a:t>
            </a:r>
            <a:endParaRPr sz="2200"/>
          </a:p>
          <a:p>
            <a:pPr marL="457200" lvl="0" indent="0" algn="l" rtl="0">
              <a:spcBef>
                <a:spcPts val="360"/>
              </a:spcBef>
              <a:spcAft>
                <a:spcPts val="0"/>
              </a:spcAft>
              <a:buNone/>
            </a:pPr>
            <a:endParaRPr sz="2200"/>
          </a:p>
          <a:p>
            <a:pPr marL="457200" lvl="0" indent="-368300" algn="l" rtl="0">
              <a:spcBef>
                <a:spcPts val="360"/>
              </a:spcBef>
              <a:spcAft>
                <a:spcPts val="0"/>
              </a:spcAft>
              <a:buSzPts val="2200"/>
              <a:buChar char="•"/>
            </a:pPr>
            <a:r>
              <a:rPr lang="en-US" sz="2200"/>
              <a:t>JPEG's compression makes it ideal for managing and storing large datasets of facial images without significant loss of important details.</a:t>
            </a:r>
            <a:endParaRPr sz="2200"/>
          </a:p>
          <a:p>
            <a:pPr marL="457200" lvl="0" indent="0" algn="l" rtl="0">
              <a:spcBef>
                <a:spcPts val="360"/>
              </a:spcBef>
              <a:spcAft>
                <a:spcPts val="0"/>
              </a:spcAft>
              <a:buNone/>
            </a:pPr>
            <a:endParaRPr sz="2200"/>
          </a:p>
        </p:txBody>
      </p:sp>
      <p:sp>
        <p:nvSpPr>
          <p:cNvPr id="444" name="Google Shape;444;g312daf610b4_4_92"/>
          <p:cNvSpPr txBox="1">
            <a:spLocks noGrp="1"/>
          </p:cNvSpPr>
          <p:nvPr>
            <p:ph type="sldNum" idx="12"/>
          </p:nvPr>
        </p:nvSpPr>
        <p:spPr>
          <a:xfrm>
            <a:off x="10160000" y="18288"/>
            <a:ext cx="1422300" cy="329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US"/>
              <a:t>39</a:t>
            </a:fld>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g312c43b21e2_1_5"/>
          <p:cNvSpPr txBox="1">
            <a:spLocks noGrp="1"/>
          </p:cNvSpPr>
          <p:nvPr>
            <p:ph type="title"/>
          </p:nvPr>
        </p:nvSpPr>
        <p:spPr>
          <a:xfrm>
            <a:off x="609600" y="533400"/>
            <a:ext cx="10972800" cy="9906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a:solidFill>
                  <a:schemeClr val="dk1"/>
                </a:solidFill>
              </a:rPr>
              <a:t>Proposed System</a:t>
            </a:r>
            <a:endParaRPr sz="4800">
              <a:solidFill>
                <a:schemeClr val="dk1"/>
              </a:solidFill>
            </a:endParaRPr>
          </a:p>
        </p:txBody>
      </p:sp>
      <p:sp>
        <p:nvSpPr>
          <p:cNvPr id="126" name="Google Shape;126;g312c43b21e2_1_5"/>
          <p:cNvSpPr txBox="1">
            <a:spLocks noGrp="1"/>
          </p:cNvSpPr>
          <p:nvPr>
            <p:ph type="body" idx="1"/>
          </p:nvPr>
        </p:nvSpPr>
        <p:spPr>
          <a:xfrm>
            <a:off x="609600" y="1600200"/>
            <a:ext cx="10972800" cy="4876800"/>
          </a:xfrm>
          <a:prstGeom prst="rect">
            <a:avLst/>
          </a:prstGeom>
        </p:spPr>
        <p:txBody>
          <a:bodyPr spcFirstLastPara="1" wrap="square" lIns="91425" tIns="45700" rIns="91425" bIns="45700" anchor="t" anchorCtr="0">
            <a:normAutofit fontScale="70000" lnSpcReduction="20000"/>
          </a:bodyPr>
          <a:lstStyle/>
          <a:p>
            <a:pPr marL="0" lvl="0" indent="0" algn="l" rtl="0">
              <a:spcBef>
                <a:spcPts val="360"/>
              </a:spcBef>
              <a:spcAft>
                <a:spcPts val="0"/>
              </a:spcAft>
              <a:buClr>
                <a:schemeClr val="dk1"/>
              </a:buClr>
              <a:buSzPct val="43486"/>
              <a:buFont typeface="Arial"/>
              <a:buNone/>
            </a:pPr>
            <a:r>
              <a:rPr lang="en-US" sz="2529" b="1" dirty="0"/>
              <a:t>Solution</a:t>
            </a:r>
            <a:r>
              <a:rPr lang="en-US" sz="2529" dirty="0"/>
              <a:t>:</a:t>
            </a:r>
            <a:endParaRPr sz="2529" dirty="0"/>
          </a:p>
          <a:p>
            <a:pPr marL="457200" lvl="0" indent="-328990" algn="l" rtl="0">
              <a:lnSpc>
                <a:spcPct val="115000"/>
              </a:lnSpc>
              <a:spcBef>
                <a:spcPts val="1200"/>
              </a:spcBef>
              <a:spcAft>
                <a:spcPts val="0"/>
              </a:spcAft>
              <a:buClr>
                <a:schemeClr val="dk1"/>
              </a:buClr>
              <a:buSzPct val="100000"/>
              <a:buChar char="●"/>
            </a:pPr>
            <a:r>
              <a:rPr lang="en-US" sz="2529" dirty="0"/>
              <a:t>Real-time facial recognition-based attendance.</a:t>
            </a:r>
            <a:endParaRPr sz="2529" dirty="0"/>
          </a:p>
          <a:p>
            <a:pPr marL="457200" lvl="0" indent="-328990" algn="l" rtl="0">
              <a:lnSpc>
                <a:spcPct val="115000"/>
              </a:lnSpc>
              <a:spcBef>
                <a:spcPts val="0"/>
              </a:spcBef>
              <a:spcAft>
                <a:spcPts val="0"/>
              </a:spcAft>
              <a:buClr>
                <a:schemeClr val="dk1"/>
              </a:buClr>
              <a:buSzPct val="100000"/>
              <a:buChar char="●"/>
            </a:pPr>
            <a:r>
              <a:rPr lang="en-US" sz="2529" dirty="0"/>
              <a:t>Eliminates manual input and improves accuracy.</a:t>
            </a:r>
            <a:endParaRPr sz="2529" dirty="0"/>
          </a:p>
          <a:p>
            <a:pPr marL="457200" lvl="0" indent="-328990" algn="l" rtl="0">
              <a:lnSpc>
                <a:spcPct val="115000"/>
              </a:lnSpc>
              <a:spcBef>
                <a:spcPts val="0"/>
              </a:spcBef>
              <a:spcAft>
                <a:spcPts val="0"/>
              </a:spcAft>
              <a:buClr>
                <a:schemeClr val="dk1"/>
              </a:buClr>
              <a:buSzPct val="100000"/>
              <a:buChar char="●"/>
            </a:pPr>
            <a:r>
              <a:rPr lang="en-US" sz="2529" dirty="0"/>
              <a:t>Contactless attendance marking.</a:t>
            </a:r>
            <a:endParaRPr sz="2529" dirty="0"/>
          </a:p>
          <a:p>
            <a:pPr marL="457200" lvl="0" indent="-328990" algn="l" rtl="0">
              <a:lnSpc>
                <a:spcPct val="115000"/>
              </a:lnSpc>
              <a:spcBef>
                <a:spcPts val="0"/>
              </a:spcBef>
              <a:spcAft>
                <a:spcPts val="0"/>
              </a:spcAft>
              <a:buClr>
                <a:schemeClr val="dk1"/>
              </a:buClr>
              <a:buSzPct val="100000"/>
              <a:buChar char="●"/>
            </a:pPr>
            <a:r>
              <a:rPr lang="en-US" sz="2529" dirty="0"/>
              <a:t>Secure, efficient, and scalable.</a:t>
            </a:r>
            <a:endParaRPr sz="2529" dirty="0"/>
          </a:p>
          <a:p>
            <a:pPr marL="457200" lvl="0" indent="-328990" algn="l" rtl="0">
              <a:lnSpc>
                <a:spcPct val="115000"/>
              </a:lnSpc>
              <a:spcBef>
                <a:spcPts val="0"/>
              </a:spcBef>
              <a:spcAft>
                <a:spcPts val="0"/>
              </a:spcAft>
              <a:buClr>
                <a:schemeClr val="dk1"/>
              </a:buClr>
              <a:buSzPct val="100000"/>
              <a:buChar char="●"/>
            </a:pPr>
            <a:r>
              <a:rPr lang="en-US" sz="2529" dirty="0"/>
              <a:t>Data stored digitally in an Excel sheet for easy management.</a:t>
            </a:r>
            <a:endParaRPr sz="2529" dirty="0"/>
          </a:p>
          <a:p>
            <a:pPr marL="457200" lvl="0" indent="-328990" algn="l" rtl="0">
              <a:lnSpc>
                <a:spcPct val="115000"/>
              </a:lnSpc>
              <a:spcBef>
                <a:spcPts val="0"/>
              </a:spcBef>
              <a:spcAft>
                <a:spcPts val="0"/>
              </a:spcAft>
              <a:buClr>
                <a:schemeClr val="dk1"/>
              </a:buClr>
              <a:buSzPct val="100000"/>
              <a:buChar char="●"/>
            </a:pPr>
            <a:r>
              <a:rPr lang="en-US" sz="2529" dirty="0"/>
              <a:t>System captures and processes images periodically</a:t>
            </a:r>
            <a:br>
              <a:rPr lang="en-US" sz="2529" dirty="0"/>
            </a:br>
            <a:r>
              <a:rPr lang="en-US" sz="2529" dirty="0"/>
              <a:t> (e.g., every 30 minutes).</a:t>
            </a:r>
            <a:endParaRPr sz="2529" dirty="0"/>
          </a:p>
          <a:p>
            <a:pPr marL="457200" lvl="0" indent="-328990" algn="l" rtl="0">
              <a:lnSpc>
                <a:spcPct val="115000"/>
              </a:lnSpc>
              <a:spcBef>
                <a:spcPts val="0"/>
              </a:spcBef>
              <a:spcAft>
                <a:spcPts val="0"/>
              </a:spcAft>
              <a:buClr>
                <a:schemeClr val="dk1"/>
              </a:buClr>
              <a:buSzPct val="100000"/>
              <a:buChar char="●"/>
            </a:pPr>
            <a:r>
              <a:rPr lang="en-US" sz="2529" dirty="0"/>
              <a:t>All attendance records saved in an Excel sheet for easy access</a:t>
            </a:r>
            <a:br>
              <a:rPr lang="en-US" sz="2529" dirty="0"/>
            </a:br>
            <a:r>
              <a:rPr lang="en-US" sz="2529" dirty="0"/>
              <a:t> and review.</a:t>
            </a:r>
            <a:endParaRPr sz="2529" dirty="0"/>
          </a:p>
          <a:p>
            <a:pPr marL="0" lvl="0" indent="0" algn="l" rtl="0">
              <a:lnSpc>
                <a:spcPct val="115000"/>
              </a:lnSpc>
              <a:spcBef>
                <a:spcPts val="1200"/>
              </a:spcBef>
              <a:spcAft>
                <a:spcPts val="0"/>
              </a:spcAft>
              <a:buNone/>
            </a:pPr>
            <a:r>
              <a:rPr lang="en-US" sz="2529" b="1" dirty="0"/>
              <a:t>System Process Flow</a:t>
            </a:r>
            <a:r>
              <a:rPr lang="en-US" sz="2529" dirty="0"/>
              <a:t>:</a:t>
            </a:r>
            <a:endParaRPr sz="2529" dirty="0"/>
          </a:p>
          <a:p>
            <a:pPr marL="457200" lvl="0" indent="-328990" algn="l" rtl="0">
              <a:lnSpc>
                <a:spcPct val="115000"/>
              </a:lnSpc>
              <a:spcBef>
                <a:spcPts val="1200"/>
              </a:spcBef>
              <a:spcAft>
                <a:spcPts val="0"/>
              </a:spcAft>
              <a:buClr>
                <a:schemeClr val="dk1"/>
              </a:buClr>
              <a:buSzPct val="100000"/>
              <a:buAutoNum type="arabicPeriod"/>
            </a:pPr>
            <a:r>
              <a:rPr lang="en-US" sz="2529" b="1" dirty="0"/>
              <a:t>Face Detection</a:t>
            </a:r>
            <a:r>
              <a:rPr lang="en-US" sz="2529" dirty="0"/>
              <a:t>: The system uses a camera to detect faces in real-time.</a:t>
            </a:r>
            <a:endParaRPr sz="2529" dirty="0"/>
          </a:p>
          <a:p>
            <a:pPr marL="457200" lvl="0" indent="-328990" algn="l" rtl="0">
              <a:lnSpc>
                <a:spcPct val="115000"/>
              </a:lnSpc>
              <a:spcBef>
                <a:spcPts val="0"/>
              </a:spcBef>
              <a:spcAft>
                <a:spcPts val="0"/>
              </a:spcAft>
              <a:buClr>
                <a:schemeClr val="dk1"/>
              </a:buClr>
              <a:buSzPct val="100000"/>
              <a:buAutoNum type="arabicPeriod"/>
            </a:pPr>
            <a:r>
              <a:rPr lang="en-US" sz="2529" b="1" dirty="0"/>
              <a:t>Face Recognition</a:t>
            </a:r>
            <a:r>
              <a:rPr lang="en-US" sz="2529" dirty="0"/>
              <a:t>: Detected faces are compared to the database for matching.</a:t>
            </a:r>
            <a:endParaRPr sz="2529" dirty="0"/>
          </a:p>
          <a:p>
            <a:pPr marL="457200" lvl="0" indent="-328990" algn="l" rtl="0">
              <a:lnSpc>
                <a:spcPct val="115000"/>
              </a:lnSpc>
              <a:spcBef>
                <a:spcPts val="0"/>
              </a:spcBef>
              <a:spcAft>
                <a:spcPts val="0"/>
              </a:spcAft>
              <a:buClr>
                <a:schemeClr val="dk1"/>
              </a:buClr>
              <a:buSzPct val="100000"/>
              <a:buAutoNum type="arabicPeriod"/>
            </a:pPr>
            <a:r>
              <a:rPr lang="en-US" sz="2529" b="1" dirty="0"/>
              <a:t>Attendance Marking</a:t>
            </a:r>
            <a:r>
              <a:rPr lang="en-US" sz="2529" dirty="0"/>
              <a:t>: Once matched, attendance is logged automatically in an Excel Sheet.</a:t>
            </a:r>
            <a:endParaRPr sz="2529" dirty="0"/>
          </a:p>
          <a:p>
            <a:pPr marL="457200" lvl="0" indent="-328990" algn="l" rtl="0">
              <a:lnSpc>
                <a:spcPct val="115000"/>
              </a:lnSpc>
              <a:spcBef>
                <a:spcPts val="0"/>
              </a:spcBef>
              <a:spcAft>
                <a:spcPts val="0"/>
              </a:spcAft>
              <a:buClr>
                <a:schemeClr val="dk1"/>
              </a:buClr>
              <a:buSzPct val="100000"/>
              <a:buAutoNum type="arabicPeriod"/>
            </a:pPr>
            <a:r>
              <a:rPr lang="en-US" sz="2529" b="1" dirty="0"/>
              <a:t>Data Storage</a:t>
            </a:r>
            <a:r>
              <a:rPr lang="en-US" sz="2529" dirty="0"/>
              <a:t>: Attendance records are stored, timestamped, and organized</a:t>
            </a:r>
            <a:endParaRPr sz="2529" dirty="0"/>
          </a:p>
          <a:p>
            <a:pPr marL="0" lvl="0" indent="0" algn="l" rtl="0">
              <a:lnSpc>
                <a:spcPct val="115000"/>
              </a:lnSpc>
              <a:spcBef>
                <a:spcPts val="1200"/>
              </a:spcBef>
              <a:spcAft>
                <a:spcPts val="0"/>
              </a:spcAft>
              <a:buNone/>
            </a:pPr>
            <a:endParaRPr sz="1100" dirty="0"/>
          </a:p>
          <a:p>
            <a:pPr marL="0" lvl="0" indent="0" algn="l" rtl="0">
              <a:spcBef>
                <a:spcPts val="1200"/>
              </a:spcBef>
              <a:spcAft>
                <a:spcPts val="0"/>
              </a:spcAft>
              <a:buNone/>
            </a:pPr>
            <a:endParaRPr dirty="0"/>
          </a:p>
        </p:txBody>
      </p:sp>
      <p:sp>
        <p:nvSpPr>
          <p:cNvPr id="127" name="Google Shape;127;g312c43b21e2_1_5"/>
          <p:cNvSpPr txBox="1">
            <a:spLocks noGrp="1"/>
          </p:cNvSpPr>
          <p:nvPr>
            <p:ph type="sldNum" idx="12"/>
          </p:nvPr>
        </p:nvSpPr>
        <p:spPr>
          <a:xfrm>
            <a:off x="10160000" y="18288"/>
            <a:ext cx="1422300" cy="329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US"/>
              <a:t>4</a:t>
            </a:fld>
            <a:endParaRPr/>
          </a:p>
        </p:txBody>
      </p:sp>
      <p:pic>
        <p:nvPicPr>
          <p:cNvPr id="128" name="Google Shape;128;g312c43b21e2_1_5"/>
          <p:cNvPicPr preferRelativeResize="0"/>
          <p:nvPr/>
        </p:nvPicPr>
        <p:blipFill>
          <a:blip r:embed="rId3">
            <a:alphaModFix/>
          </a:blip>
          <a:stretch>
            <a:fillRect/>
          </a:stretch>
        </p:blipFill>
        <p:spPr>
          <a:xfrm>
            <a:off x="7453381" y="1710012"/>
            <a:ext cx="4515706" cy="2206895"/>
          </a:xfrm>
          <a:prstGeom prst="rect">
            <a:avLst/>
          </a:prstGeom>
          <a:noFill/>
          <a:ln>
            <a:noFill/>
          </a:ln>
        </p:spPr>
      </p:pic>
      <p:sp>
        <p:nvSpPr>
          <p:cNvPr id="129" name="Google Shape;129;g312c43b21e2_1_5"/>
          <p:cNvSpPr txBox="1"/>
          <p:nvPr/>
        </p:nvSpPr>
        <p:spPr>
          <a:xfrm>
            <a:off x="8614025" y="4169925"/>
            <a:ext cx="3472200" cy="1148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1200">
                <a:solidFill>
                  <a:schemeClr val="dk1"/>
                </a:solidFill>
              </a:rPr>
              <a:t>(Reference: </a:t>
            </a:r>
            <a:r>
              <a:rPr lang="en-US" sz="1200" u="sng">
                <a:solidFill>
                  <a:schemeClr val="hlink"/>
                </a:solidFill>
                <a:hlinkClick r:id="rId4"/>
              </a:rPr>
              <a:t>https://ieeexplore.ieee.org/document/9029001</a:t>
            </a:r>
            <a:r>
              <a:rPr lang="en-US" sz="1200">
                <a:solidFill>
                  <a:schemeClr val="dk1"/>
                </a:solidFill>
              </a:rPr>
              <a:t> </a:t>
            </a:r>
            <a:endParaRPr sz="1200">
              <a:solidFill>
                <a:schemeClr val="dk1"/>
              </a:solidFill>
            </a:endParaRPr>
          </a:p>
          <a:p>
            <a:pPr marL="0" lvl="0" indent="0" algn="r" rtl="0">
              <a:lnSpc>
                <a:spcPct val="115000"/>
              </a:lnSpc>
              <a:spcBef>
                <a:spcPts val="0"/>
              </a:spcBef>
              <a:spcAft>
                <a:spcPts val="0"/>
              </a:spcAft>
              <a:buNone/>
            </a:pPr>
            <a:r>
              <a:rPr lang="en-US" sz="1200">
                <a:solidFill>
                  <a:schemeClr val="dk1"/>
                </a:solidFill>
              </a:rPr>
              <a:t>Aashish Rai, Rashmi Karnani, Vishal Chudasama, Kishor Upla </a:t>
            </a:r>
            <a:endParaRPr sz="1200">
              <a:solidFill>
                <a:schemeClr val="dk1"/>
              </a:solidFill>
            </a:endParaRPr>
          </a:p>
          <a:p>
            <a:pPr marL="0" lvl="0" indent="0" algn="r" rtl="0">
              <a:lnSpc>
                <a:spcPct val="115000"/>
              </a:lnSpc>
              <a:spcBef>
                <a:spcPts val="0"/>
              </a:spcBef>
              <a:spcAft>
                <a:spcPts val="0"/>
              </a:spcAft>
              <a:buNone/>
            </a:pPr>
            <a:endParaRPr sz="120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g312daf610b4_6_50"/>
          <p:cNvSpPr txBox="1">
            <a:spLocks noGrp="1"/>
          </p:cNvSpPr>
          <p:nvPr>
            <p:ph type="title"/>
          </p:nvPr>
        </p:nvSpPr>
        <p:spPr>
          <a:xfrm>
            <a:off x="609600" y="533400"/>
            <a:ext cx="10972800" cy="990600"/>
          </a:xfrm>
          <a:prstGeom prst="rect">
            <a:avLst/>
          </a:prstGeom>
        </p:spPr>
        <p:txBody>
          <a:bodyPr spcFirstLastPara="1" wrap="square" lIns="91425" tIns="45700" rIns="91425" bIns="45700" anchor="ctr" anchorCtr="0">
            <a:normAutofit fontScale="90000"/>
          </a:bodyPr>
          <a:lstStyle/>
          <a:p>
            <a:pPr marL="0" lvl="0" indent="0" algn="ctr" rtl="0">
              <a:lnSpc>
                <a:spcPct val="115000"/>
              </a:lnSpc>
              <a:spcBef>
                <a:spcPts val="1200"/>
              </a:spcBef>
              <a:spcAft>
                <a:spcPts val="1200"/>
              </a:spcAft>
              <a:buClr>
                <a:schemeClr val="dk1"/>
              </a:buClr>
              <a:buSzPts val="990"/>
              <a:buFont typeface="Arial"/>
              <a:buNone/>
            </a:pPr>
            <a:r>
              <a:rPr lang="en-US" sz="4000" b="1">
                <a:solidFill>
                  <a:schemeClr val="dk1"/>
                </a:solidFill>
              </a:rPr>
              <a:t>Size of Images</a:t>
            </a:r>
            <a:endParaRPr>
              <a:solidFill>
                <a:schemeClr val="dk1"/>
              </a:solidFill>
            </a:endParaRPr>
          </a:p>
        </p:txBody>
      </p:sp>
      <p:sp>
        <p:nvSpPr>
          <p:cNvPr id="451" name="Google Shape;451;g312daf610b4_6_50"/>
          <p:cNvSpPr txBox="1">
            <a:spLocks noGrp="1"/>
          </p:cNvSpPr>
          <p:nvPr>
            <p:ph type="body" idx="1"/>
          </p:nvPr>
        </p:nvSpPr>
        <p:spPr>
          <a:xfrm>
            <a:off x="609600" y="1600200"/>
            <a:ext cx="5289900" cy="4876800"/>
          </a:xfrm>
          <a:prstGeom prst="rect">
            <a:avLst/>
          </a:prstGeom>
        </p:spPr>
        <p:txBody>
          <a:bodyPr spcFirstLastPara="1" wrap="square" lIns="91425" tIns="45700" rIns="91425" bIns="45700" anchor="t" anchorCtr="0">
            <a:normAutofit fontScale="70000" lnSpcReduction="20000"/>
          </a:bodyPr>
          <a:lstStyle/>
          <a:p>
            <a:pPr marL="0" lvl="0" indent="0" algn="l" rtl="0">
              <a:lnSpc>
                <a:spcPct val="115000"/>
              </a:lnSpc>
              <a:spcBef>
                <a:spcPts val="1400"/>
              </a:spcBef>
              <a:spcAft>
                <a:spcPts val="0"/>
              </a:spcAft>
              <a:buClr>
                <a:schemeClr val="dk1"/>
              </a:buClr>
              <a:buSzPct val="47766"/>
              <a:buFont typeface="Arial"/>
              <a:buNone/>
            </a:pPr>
            <a:r>
              <a:rPr lang="en-US" sz="2302" b="1"/>
              <a:t>First Folder (477 KB for 4 images)</a:t>
            </a:r>
            <a:endParaRPr sz="2302" b="1"/>
          </a:p>
          <a:p>
            <a:pPr marL="457200" lvl="0" indent="-319994" algn="l" rtl="0">
              <a:lnSpc>
                <a:spcPct val="115000"/>
              </a:lnSpc>
              <a:spcBef>
                <a:spcPts val="1200"/>
              </a:spcBef>
              <a:spcAft>
                <a:spcPts val="0"/>
              </a:spcAft>
              <a:buClr>
                <a:schemeClr val="dk1"/>
              </a:buClr>
              <a:buSzPct val="100000"/>
              <a:buChar char="●"/>
            </a:pPr>
            <a:r>
              <a:rPr lang="en-US" sz="2302" b="1"/>
              <a:t>Original image sizes</a:t>
            </a:r>
            <a:r>
              <a:rPr lang="en-US" sz="2302"/>
              <a:t>:</a:t>
            </a:r>
            <a:endParaRPr sz="2302"/>
          </a:p>
          <a:p>
            <a:pPr marL="914400" lvl="1" indent="-319994" algn="l" rtl="0">
              <a:lnSpc>
                <a:spcPct val="115000"/>
              </a:lnSpc>
              <a:spcBef>
                <a:spcPts val="0"/>
              </a:spcBef>
              <a:spcAft>
                <a:spcPts val="0"/>
              </a:spcAft>
              <a:buClr>
                <a:schemeClr val="dk1"/>
              </a:buClr>
              <a:buSzPct val="100000"/>
              <a:buChar char="○"/>
            </a:pPr>
            <a:r>
              <a:rPr lang="en-US" sz="2302"/>
              <a:t>145 KB</a:t>
            </a:r>
            <a:endParaRPr sz="2302"/>
          </a:p>
          <a:p>
            <a:pPr marL="914400" lvl="1" indent="-319994" algn="l" rtl="0">
              <a:lnSpc>
                <a:spcPct val="115000"/>
              </a:lnSpc>
              <a:spcBef>
                <a:spcPts val="0"/>
              </a:spcBef>
              <a:spcAft>
                <a:spcPts val="0"/>
              </a:spcAft>
              <a:buClr>
                <a:schemeClr val="dk1"/>
              </a:buClr>
              <a:buSzPct val="100000"/>
              <a:buChar char="○"/>
            </a:pPr>
            <a:r>
              <a:rPr lang="en-US" sz="2302"/>
              <a:t>83 KB</a:t>
            </a:r>
            <a:endParaRPr sz="2302"/>
          </a:p>
          <a:p>
            <a:pPr marL="914400" lvl="1" indent="-319994" algn="l" rtl="0">
              <a:lnSpc>
                <a:spcPct val="115000"/>
              </a:lnSpc>
              <a:spcBef>
                <a:spcPts val="0"/>
              </a:spcBef>
              <a:spcAft>
                <a:spcPts val="0"/>
              </a:spcAft>
              <a:buClr>
                <a:schemeClr val="dk1"/>
              </a:buClr>
              <a:buSzPct val="100000"/>
              <a:buChar char="○"/>
            </a:pPr>
            <a:r>
              <a:rPr lang="en-US" sz="2302"/>
              <a:t>133 KB</a:t>
            </a:r>
            <a:endParaRPr sz="2302"/>
          </a:p>
          <a:p>
            <a:pPr marL="914400" lvl="1" indent="-319994" algn="l" rtl="0">
              <a:lnSpc>
                <a:spcPct val="115000"/>
              </a:lnSpc>
              <a:spcBef>
                <a:spcPts val="0"/>
              </a:spcBef>
              <a:spcAft>
                <a:spcPts val="0"/>
              </a:spcAft>
              <a:buClr>
                <a:schemeClr val="dk1"/>
              </a:buClr>
              <a:buSzPct val="100000"/>
              <a:buChar char="○"/>
            </a:pPr>
            <a:r>
              <a:rPr lang="en-US" sz="2302"/>
              <a:t>118 KB</a:t>
            </a:r>
            <a:endParaRPr sz="2302"/>
          </a:p>
          <a:p>
            <a:pPr marL="0" lvl="0" indent="0" algn="l" rtl="0">
              <a:lnSpc>
                <a:spcPct val="115000"/>
              </a:lnSpc>
              <a:spcBef>
                <a:spcPts val="1200"/>
              </a:spcBef>
              <a:spcAft>
                <a:spcPts val="0"/>
              </a:spcAft>
              <a:buClr>
                <a:schemeClr val="dk1"/>
              </a:buClr>
              <a:buSzPct val="47766"/>
              <a:buFont typeface="Arial"/>
              <a:buNone/>
            </a:pPr>
            <a:r>
              <a:rPr lang="en-US" sz="2302" b="1"/>
              <a:t>Estimated Grayscale File Sizes:</a:t>
            </a:r>
            <a:endParaRPr sz="2302" b="1"/>
          </a:p>
          <a:p>
            <a:pPr marL="457200" lvl="0" indent="-319994" algn="l" rtl="0">
              <a:lnSpc>
                <a:spcPct val="115000"/>
              </a:lnSpc>
              <a:spcBef>
                <a:spcPts val="1200"/>
              </a:spcBef>
              <a:spcAft>
                <a:spcPts val="0"/>
              </a:spcAft>
              <a:buClr>
                <a:schemeClr val="dk1"/>
              </a:buClr>
              <a:buSzPct val="100000"/>
              <a:buChar char="●"/>
            </a:pPr>
            <a:r>
              <a:rPr lang="en-US" sz="2302"/>
              <a:t>The grayscale conversion can reduce the file size by about 10-30%, so the new sizes could be around </a:t>
            </a:r>
            <a:r>
              <a:rPr lang="en-US" sz="2302" b="1"/>
              <a:t>70-90%</a:t>
            </a:r>
            <a:r>
              <a:rPr lang="en-US" sz="2302"/>
              <a:t> of the original sizes.</a:t>
            </a:r>
            <a:endParaRPr sz="2302"/>
          </a:p>
          <a:p>
            <a:pPr marL="457200" lvl="0" indent="-319994" algn="l" rtl="0">
              <a:lnSpc>
                <a:spcPct val="115000"/>
              </a:lnSpc>
              <a:spcBef>
                <a:spcPts val="0"/>
              </a:spcBef>
              <a:spcAft>
                <a:spcPts val="0"/>
              </a:spcAft>
              <a:buClr>
                <a:schemeClr val="dk1"/>
              </a:buClr>
              <a:buSzPct val="100000"/>
              <a:buChar char="●"/>
            </a:pPr>
            <a:r>
              <a:rPr lang="en-US" sz="2302" b="1"/>
              <a:t>145 KB → 90% of 145 KB = ~131 KB</a:t>
            </a:r>
            <a:endParaRPr sz="2302" b="1"/>
          </a:p>
          <a:p>
            <a:pPr marL="457200" lvl="0" indent="-319994" algn="l" rtl="0">
              <a:lnSpc>
                <a:spcPct val="115000"/>
              </a:lnSpc>
              <a:spcBef>
                <a:spcPts val="0"/>
              </a:spcBef>
              <a:spcAft>
                <a:spcPts val="0"/>
              </a:spcAft>
              <a:buClr>
                <a:schemeClr val="dk1"/>
              </a:buClr>
              <a:buSzPct val="100000"/>
              <a:buChar char="●"/>
            </a:pPr>
            <a:r>
              <a:rPr lang="en-US" sz="2302" b="1"/>
              <a:t>83 KB → 90% of 83 KB = ~75 KB</a:t>
            </a:r>
            <a:endParaRPr sz="2302" b="1"/>
          </a:p>
          <a:p>
            <a:pPr marL="457200" lvl="0" indent="-319994" algn="l" rtl="0">
              <a:lnSpc>
                <a:spcPct val="115000"/>
              </a:lnSpc>
              <a:spcBef>
                <a:spcPts val="0"/>
              </a:spcBef>
              <a:spcAft>
                <a:spcPts val="0"/>
              </a:spcAft>
              <a:buClr>
                <a:schemeClr val="dk1"/>
              </a:buClr>
              <a:buSzPct val="100000"/>
              <a:buChar char="●"/>
            </a:pPr>
            <a:r>
              <a:rPr lang="en-US" sz="2302" b="1"/>
              <a:t>133 KB → 90% of 133 KB = ~120 KB</a:t>
            </a:r>
            <a:endParaRPr sz="2302" b="1"/>
          </a:p>
          <a:p>
            <a:pPr marL="457200" lvl="0" indent="-319994" algn="l" rtl="0">
              <a:lnSpc>
                <a:spcPct val="115000"/>
              </a:lnSpc>
              <a:spcBef>
                <a:spcPts val="0"/>
              </a:spcBef>
              <a:spcAft>
                <a:spcPts val="0"/>
              </a:spcAft>
              <a:buClr>
                <a:schemeClr val="dk1"/>
              </a:buClr>
              <a:buSzPct val="100000"/>
              <a:buChar char="●"/>
            </a:pPr>
            <a:r>
              <a:rPr lang="en-US" sz="2302" b="1"/>
              <a:t>118 KB → 90% of 118 KB = ~106 KB</a:t>
            </a:r>
            <a:endParaRPr sz="2302" b="1"/>
          </a:p>
          <a:p>
            <a:pPr marL="0" lvl="0" indent="0" algn="l" rtl="0">
              <a:lnSpc>
                <a:spcPct val="115000"/>
              </a:lnSpc>
              <a:spcBef>
                <a:spcPts val="1200"/>
              </a:spcBef>
              <a:spcAft>
                <a:spcPts val="0"/>
              </a:spcAft>
              <a:buClr>
                <a:schemeClr val="dk1"/>
              </a:buClr>
              <a:buSzPct val="47766"/>
              <a:buFont typeface="Arial"/>
              <a:buNone/>
            </a:pPr>
            <a:r>
              <a:rPr lang="en-US" sz="2302" b="1"/>
              <a:t>Total estimated size after grayscale conversion</a:t>
            </a:r>
            <a:r>
              <a:rPr lang="en-US" sz="2302"/>
              <a:t>:</a:t>
            </a:r>
            <a:br>
              <a:rPr lang="en-US" sz="2302"/>
            </a:br>
            <a:r>
              <a:rPr lang="en-US" sz="2302"/>
              <a:t>131 KB + 75 KB + 120 KB + 106 KB = </a:t>
            </a:r>
            <a:r>
              <a:rPr lang="en-US" sz="2302" b="1"/>
              <a:t>432 KB</a:t>
            </a:r>
            <a:br>
              <a:rPr lang="en-US" sz="2302" b="1"/>
            </a:br>
            <a:r>
              <a:rPr lang="en-US" sz="2302"/>
              <a:t>Hence, </a:t>
            </a:r>
            <a:r>
              <a:rPr lang="en-US" sz="2302" b="1"/>
              <a:t>9% reduction</a:t>
            </a:r>
            <a:r>
              <a:rPr lang="en-US" sz="2302"/>
              <a:t> in size from 477 KB to 432 KB.</a:t>
            </a:r>
            <a:endParaRPr sz="2302"/>
          </a:p>
          <a:p>
            <a:pPr marL="0" lvl="0" indent="0" algn="l" rtl="0">
              <a:spcBef>
                <a:spcPts val="1200"/>
              </a:spcBef>
              <a:spcAft>
                <a:spcPts val="0"/>
              </a:spcAft>
              <a:buNone/>
            </a:pPr>
            <a:endParaRPr/>
          </a:p>
        </p:txBody>
      </p:sp>
      <p:sp>
        <p:nvSpPr>
          <p:cNvPr id="452" name="Google Shape;452;g312daf610b4_6_50"/>
          <p:cNvSpPr txBox="1">
            <a:spLocks noGrp="1"/>
          </p:cNvSpPr>
          <p:nvPr>
            <p:ph type="sldNum" idx="12"/>
          </p:nvPr>
        </p:nvSpPr>
        <p:spPr>
          <a:xfrm>
            <a:off x="10160000" y="18288"/>
            <a:ext cx="1422300" cy="329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US"/>
              <a:t>40</a:t>
            </a:fld>
            <a:endParaRPr/>
          </a:p>
        </p:txBody>
      </p:sp>
      <p:pic>
        <p:nvPicPr>
          <p:cNvPr id="453" name="Google Shape;453;g312daf610b4_6_50"/>
          <p:cNvPicPr preferRelativeResize="0"/>
          <p:nvPr/>
        </p:nvPicPr>
        <p:blipFill rotWithShape="1">
          <a:blip r:embed="rId3">
            <a:alphaModFix/>
          </a:blip>
          <a:srcRect r="57680"/>
          <a:stretch/>
        </p:blipFill>
        <p:spPr>
          <a:xfrm>
            <a:off x="6191675" y="1469450"/>
            <a:ext cx="5194325" cy="4808575"/>
          </a:xfrm>
          <a:prstGeom prst="rect">
            <a:avLst/>
          </a:prstGeom>
          <a:noFill/>
          <a:ln>
            <a:noFill/>
          </a:ln>
        </p:spPr>
      </p:pic>
      <p:sp>
        <p:nvSpPr>
          <p:cNvPr id="454" name="Google Shape;454;g312daf610b4_6_50"/>
          <p:cNvSpPr/>
          <p:nvPr/>
        </p:nvSpPr>
        <p:spPr>
          <a:xfrm>
            <a:off x="6191675" y="1772475"/>
            <a:ext cx="2272800" cy="1244100"/>
          </a:xfrm>
          <a:prstGeom prst="roundRect">
            <a:avLst>
              <a:gd name="adj"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highlight>
                <a:schemeClr val="dk1"/>
              </a:highlight>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g312daf610b4_6_60"/>
          <p:cNvSpPr txBox="1">
            <a:spLocks noGrp="1"/>
          </p:cNvSpPr>
          <p:nvPr>
            <p:ph type="title"/>
          </p:nvPr>
        </p:nvSpPr>
        <p:spPr>
          <a:xfrm>
            <a:off x="609600" y="533400"/>
            <a:ext cx="10972800" cy="990600"/>
          </a:xfrm>
          <a:prstGeom prst="rect">
            <a:avLst/>
          </a:prstGeom>
        </p:spPr>
        <p:txBody>
          <a:bodyPr spcFirstLastPara="1" wrap="square" lIns="91425" tIns="45700" rIns="91425" bIns="45700" anchor="ctr" anchorCtr="0">
            <a:normAutofit fontScale="90000"/>
          </a:bodyPr>
          <a:lstStyle/>
          <a:p>
            <a:pPr marL="0" lvl="0" indent="0" algn="ctr" rtl="0">
              <a:lnSpc>
                <a:spcPct val="115000"/>
              </a:lnSpc>
              <a:spcBef>
                <a:spcPts val="1200"/>
              </a:spcBef>
              <a:spcAft>
                <a:spcPts val="1200"/>
              </a:spcAft>
              <a:buNone/>
            </a:pPr>
            <a:r>
              <a:rPr lang="en-US" sz="4000" b="1">
                <a:solidFill>
                  <a:schemeClr val="dk1"/>
                </a:solidFill>
              </a:rPr>
              <a:t>Size of Images</a:t>
            </a:r>
            <a:endParaRPr>
              <a:solidFill>
                <a:schemeClr val="dk1"/>
              </a:solidFill>
            </a:endParaRPr>
          </a:p>
        </p:txBody>
      </p:sp>
      <p:sp>
        <p:nvSpPr>
          <p:cNvPr id="461" name="Google Shape;461;g312daf610b4_6_60"/>
          <p:cNvSpPr txBox="1">
            <a:spLocks noGrp="1"/>
          </p:cNvSpPr>
          <p:nvPr>
            <p:ph type="body" idx="1"/>
          </p:nvPr>
        </p:nvSpPr>
        <p:spPr>
          <a:xfrm>
            <a:off x="513900" y="1435350"/>
            <a:ext cx="5959800" cy="4876800"/>
          </a:xfrm>
          <a:prstGeom prst="rect">
            <a:avLst/>
          </a:prstGeom>
        </p:spPr>
        <p:txBody>
          <a:bodyPr spcFirstLastPara="1" wrap="square" lIns="91425" tIns="45700" rIns="91425" bIns="45700" anchor="t" anchorCtr="0">
            <a:noAutofit/>
          </a:bodyPr>
          <a:lstStyle/>
          <a:p>
            <a:pPr marL="0" lvl="0" indent="0" algn="l" rtl="0">
              <a:lnSpc>
                <a:spcPct val="115000"/>
              </a:lnSpc>
              <a:spcBef>
                <a:spcPts val="1400"/>
              </a:spcBef>
              <a:spcAft>
                <a:spcPts val="0"/>
              </a:spcAft>
              <a:buClr>
                <a:schemeClr val="dk1"/>
              </a:buClr>
              <a:buSzPts val="1100"/>
              <a:buFont typeface="Arial"/>
              <a:buNone/>
            </a:pPr>
            <a:r>
              <a:rPr lang="en-US" sz="1300" b="1"/>
              <a:t>Second Folder (716 KB for 6 images)</a:t>
            </a:r>
            <a:endParaRPr sz="1300" b="1"/>
          </a:p>
          <a:p>
            <a:pPr marL="457200" lvl="0" indent="-311150" algn="l" rtl="0">
              <a:lnSpc>
                <a:spcPct val="115000"/>
              </a:lnSpc>
              <a:spcBef>
                <a:spcPts val="1200"/>
              </a:spcBef>
              <a:spcAft>
                <a:spcPts val="0"/>
              </a:spcAft>
              <a:buClr>
                <a:schemeClr val="dk1"/>
              </a:buClr>
              <a:buSzPts val="1300"/>
              <a:buChar char="●"/>
            </a:pPr>
            <a:r>
              <a:rPr lang="en-US" sz="1300" b="1"/>
              <a:t>Original image sizes</a:t>
            </a:r>
            <a:r>
              <a:rPr lang="en-US" sz="1300"/>
              <a:t>:</a:t>
            </a:r>
            <a:endParaRPr sz="1300"/>
          </a:p>
          <a:p>
            <a:pPr marL="914400" lvl="1" indent="-311150" algn="l" rtl="0">
              <a:lnSpc>
                <a:spcPct val="115000"/>
              </a:lnSpc>
              <a:spcBef>
                <a:spcPts val="0"/>
              </a:spcBef>
              <a:spcAft>
                <a:spcPts val="0"/>
              </a:spcAft>
              <a:buClr>
                <a:schemeClr val="dk1"/>
              </a:buClr>
              <a:buSzPts val="1300"/>
              <a:buChar char="○"/>
            </a:pPr>
            <a:r>
              <a:rPr lang="en-US" sz="1300"/>
              <a:t>154 KB</a:t>
            </a:r>
            <a:endParaRPr sz="1300"/>
          </a:p>
          <a:p>
            <a:pPr marL="914400" lvl="1" indent="-311150" algn="l" rtl="0">
              <a:lnSpc>
                <a:spcPct val="115000"/>
              </a:lnSpc>
              <a:spcBef>
                <a:spcPts val="0"/>
              </a:spcBef>
              <a:spcAft>
                <a:spcPts val="0"/>
              </a:spcAft>
              <a:buClr>
                <a:schemeClr val="dk1"/>
              </a:buClr>
              <a:buSzPts val="1300"/>
              <a:buChar char="○"/>
            </a:pPr>
            <a:r>
              <a:rPr lang="en-US" sz="1300"/>
              <a:t>107 KB</a:t>
            </a:r>
            <a:endParaRPr sz="1300"/>
          </a:p>
          <a:p>
            <a:pPr marL="914400" lvl="1" indent="-311150" algn="l" rtl="0">
              <a:lnSpc>
                <a:spcPct val="115000"/>
              </a:lnSpc>
              <a:spcBef>
                <a:spcPts val="0"/>
              </a:spcBef>
              <a:spcAft>
                <a:spcPts val="0"/>
              </a:spcAft>
              <a:buClr>
                <a:schemeClr val="dk1"/>
              </a:buClr>
              <a:buSzPts val="1300"/>
              <a:buChar char="○"/>
            </a:pPr>
            <a:r>
              <a:rPr lang="en-US" sz="1300"/>
              <a:t>115 KB</a:t>
            </a:r>
            <a:endParaRPr sz="1300"/>
          </a:p>
          <a:p>
            <a:pPr marL="914400" lvl="1" indent="-311150" algn="l" rtl="0">
              <a:lnSpc>
                <a:spcPct val="115000"/>
              </a:lnSpc>
              <a:spcBef>
                <a:spcPts val="0"/>
              </a:spcBef>
              <a:spcAft>
                <a:spcPts val="0"/>
              </a:spcAft>
              <a:buClr>
                <a:schemeClr val="dk1"/>
              </a:buClr>
              <a:buSzPts val="1300"/>
              <a:buChar char="○"/>
            </a:pPr>
            <a:r>
              <a:rPr lang="en-US" sz="1300"/>
              <a:t>141 KB</a:t>
            </a:r>
            <a:endParaRPr sz="1300"/>
          </a:p>
          <a:p>
            <a:pPr marL="914400" lvl="1" indent="-311150" algn="l" rtl="0">
              <a:lnSpc>
                <a:spcPct val="115000"/>
              </a:lnSpc>
              <a:spcBef>
                <a:spcPts val="0"/>
              </a:spcBef>
              <a:spcAft>
                <a:spcPts val="0"/>
              </a:spcAft>
              <a:buClr>
                <a:schemeClr val="dk1"/>
              </a:buClr>
              <a:buSzPts val="1300"/>
              <a:buChar char="○"/>
            </a:pPr>
            <a:r>
              <a:rPr lang="en-US" sz="1300"/>
              <a:t>97 KB</a:t>
            </a:r>
            <a:endParaRPr sz="1300"/>
          </a:p>
          <a:p>
            <a:pPr marL="914400" lvl="1" indent="-311150" algn="l" rtl="0">
              <a:lnSpc>
                <a:spcPct val="115000"/>
              </a:lnSpc>
              <a:spcBef>
                <a:spcPts val="0"/>
              </a:spcBef>
              <a:spcAft>
                <a:spcPts val="0"/>
              </a:spcAft>
              <a:buClr>
                <a:schemeClr val="dk1"/>
              </a:buClr>
              <a:buSzPts val="1300"/>
              <a:buChar char="○"/>
            </a:pPr>
            <a:r>
              <a:rPr lang="en-US" sz="1300"/>
              <a:t>107 KB</a:t>
            </a:r>
            <a:endParaRPr sz="1300"/>
          </a:p>
          <a:p>
            <a:pPr marL="0" lvl="0" indent="0" algn="l" rtl="0">
              <a:lnSpc>
                <a:spcPct val="115000"/>
              </a:lnSpc>
              <a:spcBef>
                <a:spcPts val="1200"/>
              </a:spcBef>
              <a:spcAft>
                <a:spcPts val="0"/>
              </a:spcAft>
              <a:buClr>
                <a:schemeClr val="dk1"/>
              </a:buClr>
              <a:buSzPts val="1100"/>
              <a:buFont typeface="Arial"/>
              <a:buNone/>
            </a:pPr>
            <a:r>
              <a:rPr lang="en-US" sz="1300" b="1"/>
              <a:t>Estimated Grayscale File Sizes:</a:t>
            </a:r>
            <a:endParaRPr sz="1300" b="1"/>
          </a:p>
          <a:p>
            <a:pPr marL="457200" lvl="0" indent="-311150" algn="l" rtl="0">
              <a:lnSpc>
                <a:spcPct val="115000"/>
              </a:lnSpc>
              <a:spcBef>
                <a:spcPts val="1200"/>
              </a:spcBef>
              <a:spcAft>
                <a:spcPts val="0"/>
              </a:spcAft>
              <a:buClr>
                <a:schemeClr val="dk1"/>
              </a:buClr>
              <a:buSzPts val="1300"/>
              <a:buChar char="●"/>
            </a:pPr>
            <a:r>
              <a:rPr lang="en-US" sz="1300"/>
              <a:t>Applying the 10-30% reduction rule for grayscale conversion:</a:t>
            </a:r>
            <a:endParaRPr sz="1300"/>
          </a:p>
          <a:p>
            <a:pPr marL="457200" lvl="0" indent="-311150" algn="l" rtl="0">
              <a:lnSpc>
                <a:spcPct val="115000"/>
              </a:lnSpc>
              <a:spcBef>
                <a:spcPts val="0"/>
              </a:spcBef>
              <a:spcAft>
                <a:spcPts val="0"/>
              </a:spcAft>
              <a:buClr>
                <a:schemeClr val="dk1"/>
              </a:buClr>
              <a:buSzPts val="1300"/>
              <a:buChar char="●"/>
            </a:pPr>
            <a:r>
              <a:rPr lang="en-US" sz="1300" b="1"/>
              <a:t>154 KB → 90% of 154 KB = ~138 KB</a:t>
            </a:r>
            <a:endParaRPr sz="1300" b="1"/>
          </a:p>
          <a:p>
            <a:pPr marL="457200" lvl="0" indent="-311150" algn="l" rtl="0">
              <a:lnSpc>
                <a:spcPct val="115000"/>
              </a:lnSpc>
              <a:spcBef>
                <a:spcPts val="0"/>
              </a:spcBef>
              <a:spcAft>
                <a:spcPts val="0"/>
              </a:spcAft>
              <a:buClr>
                <a:schemeClr val="dk1"/>
              </a:buClr>
              <a:buSzPts val="1300"/>
              <a:buChar char="●"/>
            </a:pPr>
            <a:r>
              <a:rPr lang="en-US" sz="1300" b="1"/>
              <a:t>107 KB → 90% of 107 KB = ~96 KB</a:t>
            </a:r>
            <a:endParaRPr sz="1300" b="1"/>
          </a:p>
          <a:p>
            <a:pPr marL="457200" lvl="0" indent="-311150" algn="l" rtl="0">
              <a:lnSpc>
                <a:spcPct val="115000"/>
              </a:lnSpc>
              <a:spcBef>
                <a:spcPts val="0"/>
              </a:spcBef>
              <a:spcAft>
                <a:spcPts val="0"/>
              </a:spcAft>
              <a:buClr>
                <a:schemeClr val="dk1"/>
              </a:buClr>
              <a:buSzPts val="1300"/>
              <a:buChar char="●"/>
            </a:pPr>
            <a:r>
              <a:rPr lang="en-US" sz="1300" b="1"/>
              <a:t>115 KB → 90% of 115 KB = ~103 KB</a:t>
            </a:r>
            <a:endParaRPr sz="1300" b="1"/>
          </a:p>
          <a:p>
            <a:pPr marL="457200" lvl="0" indent="-311150" algn="l" rtl="0">
              <a:lnSpc>
                <a:spcPct val="115000"/>
              </a:lnSpc>
              <a:spcBef>
                <a:spcPts val="0"/>
              </a:spcBef>
              <a:spcAft>
                <a:spcPts val="0"/>
              </a:spcAft>
              <a:buClr>
                <a:schemeClr val="dk1"/>
              </a:buClr>
              <a:buSzPts val="1300"/>
              <a:buChar char="●"/>
            </a:pPr>
            <a:r>
              <a:rPr lang="en-US" sz="1300" b="1"/>
              <a:t>141 KB → 90% of 141 KB = ~127 KB</a:t>
            </a:r>
            <a:endParaRPr sz="1300" b="1"/>
          </a:p>
          <a:p>
            <a:pPr marL="457200" lvl="0" indent="-311150" algn="l" rtl="0">
              <a:lnSpc>
                <a:spcPct val="115000"/>
              </a:lnSpc>
              <a:spcBef>
                <a:spcPts val="0"/>
              </a:spcBef>
              <a:spcAft>
                <a:spcPts val="0"/>
              </a:spcAft>
              <a:buClr>
                <a:schemeClr val="dk1"/>
              </a:buClr>
              <a:buSzPts val="1300"/>
              <a:buChar char="●"/>
            </a:pPr>
            <a:r>
              <a:rPr lang="en-US" sz="1300" b="1"/>
              <a:t>97 KB → 90% of 97 KB = ~87 KB</a:t>
            </a:r>
            <a:endParaRPr sz="1300" b="1"/>
          </a:p>
          <a:p>
            <a:pPr marL="457200" lvl="0" indent="-311150" algn="l" rtl="0">
              <a:lnSpc>
                <a:spcPct val="115000"/>
              </a:lnSpc>
              <a:spcBef>
                <a:spcPts val="0"/>
              </a:spcBef>
              <a:spcAft>
                <a:spcPts val="0"/>
              </a:spcAft>
              <a:buClr>
                <a:schemeClr val="dk1"/>
              </a:buClr>
              <a:buSzPts val="1300"/>
              <a:buChar char="●"/>
            </a:pPr>
            <a:r>
              <a:rPr lang="en-US" sz="1300" b="1"/>
              <a:t>107 KB → 90% of 107 KB = ~96 KB</a:t>
            </a:r>
            <a:endParaRPr sz="1300" b="1"/>
          </a:p>
          <a:p>
            <a:pPr marL="0" lvl="0" indent="0" algn="l" rtl="0">
              <a:lnSpc>
                <a:spcPct val="115000"/>
              </a:lnSpc>
              <a:spcBef>
                <a:spcPts val="1200"/>
              </a:spcBef>
              <a:spcAft>
                <a:spcPts val="1200"/>
              </a:spcAft>
              <a:buNone/>
            </a:pPr>
            <a:r>
              <a:rPr lang="en-US" sz="1300" b="1"/>
              <a:t>Total estimated size after grayscale conversion</a:t>
            </a:r>
            <a:r>
              <a:rPr lang="en-US" sz="1300"/>
              <a:t>:</a:t>
            </a:r>
            <a:br>
              <a:rPr lang="en-US" sz="1300"/>
            </a:br>
            <a:r>
              <a:rPr lang="en-US" sz="1300"/>
              <a:t>138 KB + 96 KB + 103 KB + 127 KB + 87 KB + 96 KB = </a:t>
            </a:r>
            <a:r>
              <a:rPr lang="en-US" sz="1300" b="1"/>
              <a:t>647 KB</a:t>
            </a:r>
            <a:br>
              <a:rPr lang="en-US" sz="1300" b="1"/>
            </a:br>
            <a:r>
              <a:rPr lang="en-US" sz="1300"/>
              <a:t>Therefore,  </a:t>
            </a:r>
            <a:r>
              <a:rPr lang="en-US" sz="1300" b="1"/>
              <a:t>9% reduction</a:t>
            </a:r>
            <a:r>
              <a:rPr lang="en-US" sz="1300"/>
              <a:t> in size from 716 KB to 647 KB.</a:t>
            </a:r>
            <a:endParaRPr sz="1300" b="1"/>
          </a:p>
        </p:txBody>
      </p:sp>
      <p:sp>
        <p:nvSpPr>
          <p:cNvPr id="462" name="Google Shape;462;g312daf610b4_6_60"/>
          <p:cNvSpPr txBox="1">
            <a:spLocks noGrp="1"/>
          </p:cNvSpPr>
          <p:nvPr>
            <p:ph type="sldNum" idx="12"/>
          </p:nvPr>
        </p:nvSpPr>
        <p:spPr>
          <a:xfrm>
            <a:off x="10160000" y="18288"/>
            <a:ext cx="1422300" cy="329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41</a:t>
            </a:fld>
            <a:endParaRPr/>
          </a:p>
        </p:txBody>
      </p:sp>
      <p:sp>
        <p:nvSpPr>
          <p:cNvPr id="463" name="Google Shape;463;g312daf610b4_6_60"/>
          <p:cNvSpPr/>
          <p:nvPr/>
        </p:nvSpPr>
        <p:spPr>
          <a:xfrm>
            <a:off x="6282400" y="1979800"/>
            <a:ext cx="2272800" cy="1244100"/>
          </a:xfrm>
          <a:prstGeom prst="roundRect">
            <a:avLst>
              <a:gd name="adj"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highlight>
                <a:schemeClr val="dk1"/>
              </a:highlight>
            </a:endParaRPr>
          </a:p>
        </p:txBody>
      </p:sp>
      <p:pic>
        <p:nvPicPr>
          <p:cNvPr id="464" name="Google Shape;464;g312daf610b4_6_60"/>
          <p:cNvPicPr preferRelativeResize="0"/>
          <p:nvPr/>
        </p:nvPicPr>
        <p:blipFill rotWithShape="1">
          <a:blip r:embed="rId3">
            <a:alphaModFix/>
          </a:blip>
          <a:srcRect r="40631"/>
          <a:stretch/>
        </p:blipFill>
        <p:spPr>
          <a:xfrm>
            <a:off x="6792750" y="1524000"/>
            <a:ext cx="5031876" cy="3494050"/>
          </a:xfrm>
          <a:prstGeom prst="rect">
            <a:avLst/>
          </a:prstGeom>
          <a:noFill/>
          <a:ln w="9525" cap="flat" cmpd="sng">
            <a:solidFill>
              <a:schemeClr val="lt1"/>
            </a:solidFill>
            <a:prstDash val="solid"/>
            <a:round/>
            <a:headEnd type="none" w="sm" len="sm"/>
            <a:tailEnd type="none" w="sm" len="sm"/>
          </a:ln>
        </p:spPr>
      </p:pic>
      <p:sp>
        <p:nvSpPr>
          <p:cNvPr id="465" name="Google Shape;465;g312daf610b4_6_60"/>
          <p:cNvSpPr/>
          <p:nvPr/>
        </p:nvSpPr>
        <p:spPr>
          <a:xfrm>
            <a:off x="8770400" y="1652850"/>
            <a:ext cx="1422300" cy="1244100"/>
          </a:xfrm>
          <a:prstGeom prst="roundRect">
            <a:avLst>
              <a:gd name="adj"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highlight>
                <a:schemeClr val="dk1"/>
              </a:high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g312daf610b4_4_17"/>
          <p:cNvSpPr txBox="1">
            <a:spLocks noGrp="1"/>
          </p:cNvSpPr>
          <p:nvPr>
            <p:ph type="title"/>
          </p:nvPr>
        </p:nvSpPr>
        <p:spPr>
          <a:xfrm>
            <a:off x="609600" y="533400"/>
            <a:ext cx="10972800" cy="9906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a:solidFill>
                  <a:schemeClr val="dk1"/>
                </a:solidFill>
              </a:rPr>
              <a:t>      Converting Color Image to Grayscale</a:t>
            </a:r>
            <a:endParaRPr b="1">
              <a:solidFill>
                <a:schemeClr val="dk1"/>
              </a:solidFill>
            </a:endParaRPr>
          </a:p>
        </p:txBody>
      </p:sp>
      <p:sp>
        <p:nvSpPr>
          <p:cNvPr id="472" name="Google Shape;472;g312daf610b4_4_17"/>
          <p:cNvSpPr txBox="1">
            <a:spLocks noGrp="1"/>
          </p:cNvSpPr>
          <p:nvPr>
            <p:ph type="sldNum" idx="12"/>
          </p:nvPr>
        </p:nvSpPr>
        <p:spPr>
          <a:xfrm>
            <a:off x="10160000" y="18288"/>
            <a:ext cx="1422300" cy="329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US"/>
              <a:t>42</a:t>
            </a:fld>
            <a:endParaRPr/>
          </a:p>
        </p:txBody>
      </p:sp>
      <p:pic>
        <p:nvPicPr>
          <p:cNvPr id="473" name="Google Shape;473;g312daf610b4_4_17"/>
          <p:cNvPicPr preferRelativeResize="0"/>
          <p:nvPr/>
        </p:nvPicPr>
        <p:blipFill>
          <a:blip r:embed="rId3">
            <a:alphaModFix/>
          </a:blip>
          <a:stretch>
            <a:fillRect/>
          </a:stretch>
        </p:blipFill>
        <p:spPr>
          <a:xfrm>
            <a:off x="908550" y="1600200"/>
            <a:ext cx="10117027" cy="4876799"/>
          </a:xfrm>
          <a:prstGeom prst="rect">
            <a:avLst/>
          </a:prstGeom>
          <a:noFill/>
          <a:ln>
            <a:noFill/>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g312daf610b4_4_25"/>
          <p:cNvSpPr txBox="1">
            <a:spLocks noGrp="1"/>
          </p:cNvSpPr>
          <p:nvPr>
            <p:ph type="title"/>
          </p:nvPr>
        </p:nvSpPr>
        <p:spPr>
          <a:xfrm>
            <a:off x="609600" y="533400"/>
            <a:ext cx="10972800" cy="9906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a:solidFill>
                  <a:schemeClr val="dk1"/>
                </a:solidFill>
              </a:rPr>
              <a:t>MTCNN Working</a:t>
            </a:r>
            <a:endParaRPr b="1">
              <a:solidFill>
                <a:schemeClr val="dk1"/>
              </a:solidFill>
            </a:endParaRPr>
          </a:p>
        </p:txBody>
      </p:sp>
      <p:sp>
        <p:nvSpPr>
          <p:cNvPr id="480" name="Google Shape;480;g312daf610b4_4_25"/>
          <p:cNvSpPr txBox="1">
            <a:spLocks noGrp="1"/>
          </p:cNvSpPr>
          <p:nvPr>
            <p:ph type="body" idx="1"/>
          </p:nvPr>
        </p:nvSpPr>
        <p:spPr>
          <a:xfrm>
            <a:off x="609600" y="1600200"/>
            <a:ext cx="10972800" cy="48768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endParaRPr/>
          </a:p>
        </p:txBody>
      </p:sp>
      <p:sp>
        <p:nvSpPr>
          <p:cNvPr id="481" name="Google Shape;481;g312daf610b4_4_25"/>
          <p:cNvSpPr txBox="1">
            <a:spLocks noGrp="1"/>
          </p:cNvSpPr>
          <p:nvPr>
            <p:ph type="sldNum" idx="12"/>
          </p:nvPr>
        </p:nvSpPr>
        <p:spPr>
          <a:xfrm>
            <a:off x="10160000" y="18288"/>
            <a:ext cx="1422300" cy="329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US"/>
              <a:t>43</a:t>
            </a:fld>
            <a:endParaRPr/>
          </a:p>
        </p:txBody>
      </p:sp>
      <p:pic>
        <p:nvPicPr>
          <p:cNvPr id="482" name="Google Shape;482;g312daf610b4_4_25"/>
          <p:cNvPicPr preferRelativeResize="0"/>
          <p:nvPr/>
        </p:nvPicPr>
        <p:blipFill>
          <a:blip r:embed="rId3">
            <a:alphaModFix/>
          </a:blip>
          <a:stretch>
            <a:fillRect/>
          </a:stretch>
        </p:blipFill>
        <p:spPr>
          <a:xfrm>
            <a:off x="609600" y="1600200"/>
            <a:ext cx="11189674" cy="5187451"/>
          </a:xfrm>
          <a:prstGeom prst="rect">
            <a:avLst/>
          </a:prstGeom>
          <a:noFill/>
          <a:ln>
            <a:noFill/>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g312c43b21e2_1_81"/>
          <p:cNvSpPr txBox="1">
            <a:spLocks noGrp="1"/>
          </p:cNvSpPr>
          <p:nvPr>
            <p:ph type="title"/>
          </p:nvPr>
        </p:nvSpPr>
        <p:spPr>
          <a:xfrm>
            <a:off x="609600" y="533400"/>
            <a:ext cx="10972800" cy="9906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800"/>
              <a:buFont typeface="Arial"/>
              <a:buNone/>
            </a:pPr>
            <a:r>
              <a:rPr lang="en-US" b="1">
                <a:solidFill>
                  <a:schemeClr val="dk1"/>
                </a:solidFill>
              </a:rPr>
              <a:t>Algorithms Used </a:t>
            </a:r>
            <a:endParaRPr>
              <a:solidFill>
                <a:schemeClr val="dk1"/>
              </a:solidFill>
            </a:endParaRPr>
          </a:p>
        </p:txBody>
      </p:sp>
      <p:sp>
        <p:nvSpPr>
          <p:cNvPr id="489" name="Google Shape;489;g312c43b21e2_1_81"/>
          <p:cNvSpPr txBox="1">
            <a:spLocks noGrp="1"/>
          </p:cNvSpPr>
          <p:nvPr>
            <p:ph type="body" idx="1"/>
          </p:nvPr>
        </p:nvSpPr>
        <p:spPr>
          <a:xfrm>
            <a:off x="609600" y="1600200"/>
            <a:ext cx="10972800" cy="4876800"/>
          </a:xfrm>
          <a:prstGeom prst="rect">
            <a:avLst/>
          </a:prstGeom>
        </p:spPr>
        <p:txBody>
          <a:bodyPr spcFirstLastPara="1" wrap="square" lIns="91425" tIns="45700" rIns="91425" bIns="45700" anchor="t" anchorCtr="0">
            <a:normAutofit/>
          </a:bodyPr>
          <a:lstStyle/>
          <a:p>
            <a:pPr marL="457200" lvl="0" indent="-381000" algn="just" rtl="0">
              <a:lnSpc>
                <a:spcPct val="115000"/>
              </a:lnSpc>
              <a:spcBef>
                <a:spcPts val="600"/>
              </a:spcBef>
              <a:spcAft>
                <a:spcPts val="0"/>
              </a:spcAft>
              <a:buClr>
                <a:schemeClr val="dk1"/>
              </a:buClr>
              <a:buSzPts val="2400"/>
              <a:buChar char="●"/>
            </a:pPr>
            <a:r>
              <a:rPr lang="en-US" dirty="0"/>
              <a:t>The aim of our proposed system is to mark attendance at real time of continuously scanning the faces (e.g. 30 minutes) .</a:t>
            </a:r>
            <a:endParaRPr dirty="0"/>
          </a:p>
          <a:p>
            <a:pPr marL="457200" lvl="0" indent="-381000" algn="just" rtl="0">
              <a:lnSpc>
                <a:spcPct val="115000"/>
              </a:lnSpc>
              <a:spcBef>
                <a:spcPts val="0"/>
              </a:spcBef>
              <a:spcAft>
                <a:spcPts val="0"/>
              </a:spcAft>
              <a:buClr>
                <a:schemeClr val="dk1"/>
              </a:buClr>
              <a:buSzPts val="2400"/>
              <a:buChar char="●"/>
            </a:pPr>
            <a:r>
              <a:rPr lang="en-US" dirty="0"/>
              <a:t>The concept that we are using here is Neural Networks, which are majorly of two types:-           </a:t>
            </a:r>
            <a:endParaRPr dirty="0"/>
          </a:p>
          <a:p>
            <a:pPr marL="457200" lvl="0" indent="0" rtl="0">
              <a:lnSpc>
                <a:spcPct val="115000"/>
              </a:lnSpc>
              <a:spcBef>
                <a:spcPts val="600"/>
              </a:spcBef>
              <a:spcAft>
                <a:spcPts val="0"/>
              </a:spcAft>
              <a:buNone/>
            </a:pPr>
            <a:r>
              <a:rPr lang="en-US" dirty="0"/>
              <a:t>1. Artificial Neural Networks (ANN).</a:t>
            </a:r>
            <a:br>
              <a:rPr lang="en-US" dirty="0"/>
            </a:br>
            <a:r>
              <a:rPr lang="en-US" dirty="0"/>
              <a:t>2. Convolution Neural Network (CNN).</a:t>
            </a:r>
            <a:endParaRPr dirty="0"/>
          </a:p>
          <a:p>
            <a:pPr marL="457200" lvl="0" indent="0" algn="just" rtl="0">
              <a:lnSpc>
                <a:spcPct val="115000"/>
              </a:lnSpc>
              <a:spcBef>
                <a:spcPts val="600"/>
              </a:spcBef>
              <a:spcAft>
                <a:spcPts val="0"/>
              </a:spcAft>
              <a:buNone/>
            </a:pPr>
            <a:r>
              <a:rPr lang="en-US" dirty="0"/>
              <a:t>i. Multi-Task Cascaded Convolutional Neural Network (MTCNN). </a:t>
            </a:r>
            <a:endParaRPr dirty="0"/>
          </a:p>
          <a:p>
            <a:pPr marL="457200" lvl="0" indent="0" algn="just" rtl="0">
              <a:lnSpc>
                <a:spcPct val="115000"/>
              </a:lnSpc>
              <a:spcBef>
                <a:spcPts val="600"/>
              </a:spcBef>
              <a:spcAft>
                <a:spcPts val="0"/>
              </a:spcAft>
              <a:buNone/>
            </a:pPr>
            <a:endParaRPr dirty="0"/>
          </a:p>
          <a:p>
            <a:pPr marL="457200" lvl="0" indent="0" algn="just" rtl="0">
              <a:lnSpc>
                <a:spcPct val="115000"/>
              </a:lnSpc>
              <a:spcBef>
                <a:spcPts val="600"/>
              </a:spcBef>
              <a:spcAft>
                <a:spcPts val="0"/>
              </a:spcAft>
              <a:buNone/>
            </a:pPr>
            <a:endParaRPr dirty="0"/>
          </a:p>
          <a:p>
            <a:pPr marL="0" lvl="0" indent="0" algn="l" rtl="0">
              <a:spcBef>
                <a:spcPts val="360"/>
              </a:spcBef>
              <a:spcAft>
                <a:spcPts val="0"/>
              </a:spcAft>
              <a:buNone/>
            </a:pPr>
            <a:endParaRPr dirty="0"/>
          </a:p>
        </p:txBody>
      </p:sp>
      <p:sp>
        <p:nvSpPr>
          <p:cNvPr id="490" name="Google Shape;490;g312c43b21e2_1_81"/>
          <p:cNvSpPr txBox="1">
            <a:spLocks noGrp="1"/>
          </p:cNvSpPr>
          <p:nvPr>
            <p:ph type="sldNum" idx="12"/>
          </p:nvPr>
        </p:nvSpPr>
        <p:spPr>
          <a:xfrm>
            <a:off x="10160000" y="18288"/>
            <a:ext cx="1422300" cy="329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US"/>
              <a:t>44</a:t>
            </a:fld>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g313f051ac91_0_14"/>
          <p:cNvSpPr txBox="1">
            <a:spLocks noGrp="1"/>
          </p:cNvSpPr>
          <p:nvPr>
            <p:ph type="title"/>
          </p:nvPr>
        </p:nvSpPr>
        <p:spPr>
          <a:xfrm>
            <a:off x="609600" y="533400"/>
            <a:ext cx="10972800" cy="9906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a:solidFill>
                  <a:schemeClr val="dk1"/>
                </a:solidFill>
              </a:rPr>
              <a:t>Deep Learning vs Machine Learning</a:t>
            </a:r>
            <a:endParaRPr b="1">
              <a:solidFill>
                <a:schemeClr val="dk1"/>
              </a:solidFill>
            </a:endParaRPr>
          </a:p>
        </p:txBody>
      </p:sp>
      <p:sp>
        <p:nvSpPr>
          <p:cNvPr id="497" name="Google Shape;497;g313f051ac91_0_14"/>
          <p:cNvSpPr txBox="1">
            <a:spLocks noGrp="1"/>
          </p:cNvSpPr>
          <p:nvPr>
            <p:ph type="body" idx="1"/>
          </p:nvPr>
        </p:nvSpPr>
        <p:spPr>
          <a:xfrm>
            <a:off x="609600" y="1673352"/>
            <a:ext cx="5384700" cy="47184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sz="2000" b="1"/>
              <a:t/>
            </a:r>
            <a:br>
              <a:rPr lang="en-US" sz="2000" b="1"/>
            </a:br>
            <a:r>
              <a:rPr lang="en-US" sz="2000" b="1"/>
              <a:t>Deep Learning</a:t>
            </a:r>
            <a:endParaRPr sz="2000" b="1"/>
          </a:p>
          <a:p>
            <a:pPr marL="457200" lvl="0" indent="-355600" algn="l" rtl="0">
              <a:spcBef>
                <a:spcPts val="560"/>
              </a:spcBef>
              <a:spcAft>
                <a:spcPts val="0"/>
              </a:spcAft>
              <a:buSzPts val="2000"/>
              <a:buAutoNum type="arabicPeriod"/>
            </a:pPr>
            <a:r>
              <a:rPr lang="en-US" sz="2000"/>
              <a:t>It’s a subset of machine learning that uses neural networks with many layers (deep layers).</a:t>
            </a:r>
            <a:endParaRPr sz="2000"/>
          </a:p>
          <a:p>
            <a:pPr marL="457200" lvl="0" indent="-355600" algn="l" rtl="0">
              <a:spcBef>
                <a:spcPts val="0"/>
              </a:spcBef>
              <a:spcAft>
                <a:spcPts val="0"/>
              </a:spcAft>
              <a:buSzPts val="2000"/>
              <a:buAutoNum type="arabicPeriod"/>
            </a:pPr>
            <a:r>
              <a:rPr lang="en-US" sz="2000"/>
              <a:t>The program learns features by itself from raw data, without much human intervention.</a:t>
            </a:r>
            <a:endParaRPr sz="2000"/>
          </a:p>
        </p:txBody>
      </p:sp>
      <p:sp>
        <p:nvSpPr>
          <p:cNvPr id="498" name="Google Shape;498;g313f051ac91_0_14"/>
          <p:cNvSpPr txBox="1">
            <a:spLocks noGrp="1"/>
          </p:cNvSpPr>
          <p:nvPr>
            <p:ph type="sldNum" idx="12"/>
          </p:nvPr>
        </p:nvSpPr>
        <p:spPr>
          <a:xfrm>
            <a:off x="10160000" y="18288"/>
            <a:ext cx="1422300" cy="329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US"/>
              <a:t>45</a:t>
            </a:fld>
            <a:endParaRPr/>
          </a:p>
        </p:txBody>
      </p:sp>
      <p:sp>
        <p:nvSpPr>
          <p:cNvPr id="499" name="Google Shape;499;g313f051ac91_0_14"/>
          <p:cNvSpPr txBox="1">
            <a:spLocks noGrp="1"/>
          </p:cNvSpPr>
          <p:nvPr>
            <p:ph type="body" idx="2"/>
          </p:nvPr>
        </p:nvSpPr>
        <p:spPr>
          <a:xfrm>
            <a:off x="6197600" y="1673352"/>
            <a:ext cx="5384700" cy="47184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sz="2000" b="1"/>
              <a:t/>
            </a:r>
            <a:br>
              <a:rPr lang="en-US" sz="2000" b="1"/>
            </a:br>
            <a:r>
              <a:rPr lang="en-US" sz="2000" b="1"/>
              <a:t>Machine Learning</a:t>
            </a:r>
            <a:endParaRPr sz="2000" b="1"/>
          </a:p>
          <a:p>
            <a:pPr marL="457200" lvl="0" indent="-355600" algn="l" rtl="0">
              <a:spcBef>
                <a:spcPts val="560"/>
              </a:spcBef>
              <a:spcAft>
                <a:spcPts val="0"/>
              </a:spcAft>
              <a:buSzPts val="2000"/>
              <a:buAutoNum type="arabicPeriod"/>
            </a:pPr>
            <a:r>
              <a:rPr lang="en-US" sz="2000"/>
              <a:t>It involves teaching a computer to make predictions or decisions based on structured data.</a:t>
            </a:r>
            <a:endParaRPr sz="2000"/>
          </a:p>
          <a:p>
            <a:pPr marL="457200" lvl="0" indent="-355600" algn="l" rtl="0">
              <a:lnSpc>
                <a:spcPct val="115000"/>
              </a:lnSpc>
              <a:spcBef>
                <a:spcPts val="0"/>
              </a:spcBef>
              <a:spcAft>
                <a:spcPts val="0"/>
              </a:spcAft>
              <a:buSzPts val="2000"/>
              <a:buAutoNum type="arabicPeriod"/>
            </a:pPr>
            <a:r>
              <a:rPr lang="en-US" sz="2000"/>
              <a:t>The program needs human help to choose which features (inputs) to look at for making decisions.</a:t>
            </a:r>
            <a:endParaRPr sz="2000"/>
          </a:p>
          <a:p>
            <a:pPr marL="0" lvl="0" indent="0" algn="l" rtl="0">
              <a:spcBef>
                <a:spcPts val="1200"/>
              </a:spcBef>
              <a:spcAft>
                <a:spcPts val="0"/>
              </a:spcAft>
              <a:buNone/>
            </a:pPr>
            <a:endParaRPr sz="200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g312daf610b4_0_2"/>
          <p:cNvSpPr txBox="1">
            <a:spLocks noGrp="1"/>
          </p:cNvSpPr>
          <p:nvPr>
            <p:ph type="title"/>
          </p:nvPr>
        </p:nvSpPr>
        <p:spPr>
          <a:xfrm>
            <a:off x="609600" y="551425"/>
            <a:ext cx="10972800" cy="9906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a:solidFill>
                  <a:schemeClr val="dk1"/>
                </a:solidFill>
              </a:rPr>
              <a:t>Neural Networks</a:t>
            </a:r>
            <a:endParaRPr b="1">
              <a:solidFill>
                <a:schemeClr val="dk1"/>
              </a:solidFill>
            </a:endParaRPr>
          </a:p>
        </p:txBody>
      </p:sp>
      <p:sp>
        <p:nvSpPr>
          <p:cNvPr id="506" name="Google Shape;506;g312daf610b4_0_2"/>
          <p:cNvSpPr txBox="1">
            <a:spLocks noGrp="1"/>
          </p:cNvSpPr>
          <p:nvPr>
            <p:ph type="body" idx="1"/>
          </p:nvPr>
        </p:nvSpPr>
        <p:spPr>
          <a:xfrm>
            <a:off x="609600" y="1600200"/>
            <a:ext cx="10972800" cy="2232600"/>
          </a:xfrm>
          <a:prstGeom prst="rect">
            <a:avLst/>
          </a:prstGeom>
        </p:spPr>
        <p:txBody>
          <a:bodyPr spcFirstLastPara="1" wrap="square" lIns="91425" tIns="45700" rIns="91425" bIns="45700" anchor="t" anchorCtr="0">
            <a:normAutofit/>
          </a:bodyPr>
          <a:lstStyle/>
          <a:p>
            <a:pPr marL="457200" lvl="0" indent="-325755" algn="just" rtl="0">
              <a:lnSpc>
                <a:spcPct val="115000"/>
              </a:lnSpc>
              <a:spcBef>
                <a:spcPts val="600"/>
              </a:spcBef>
              <a:spcAft>
                <a:spcPts val="0"/>
              </a:spcAft>
              <a:buSzPts val="1530"/>
              <a:buChar char="●"/>
            </a:pPr>
            <a:r>
              <a:rPr lang="en-US"/>
              <a:t>A neural network is a method in artificial intelligence that teaches computers to process data in a way that is inspired by the human brain.</a:t>
            </a:r>
            <a:endParaRPr/>
          </a:p>
          <a:p>
            <a:pPr marL="457200" lvl="0" indent="0" algn="just" rtl="0">
              <a:lnSpc>
                <a:spcPct val="115000"/>
              </a:lnSpc>
              <a:spcBef>
                <a:spcPts val="600"/>
              </a:spcBef>
              <a:spcAft>
                <a:spcPts val="0"/>
              </a:spcAft>
              <a:buNone/>
            </a:pPr>
            <a:endParaRPr/>
          </a:p>
          <a:p>
            <a:pPr marL="0" lvl="0" indent="0" algn="l" rtl="0">
              <a:spcBef>
                <a:spcPts val="360"/>
              </a:spcBef>
              <a:spcAft>
                <a:spcPts val="0"/>
              </a:spcAft>
              <a:buNone/>
            </a:pPr>
            <a:endParaRPr/>
          </a:p>
        </p:txBody>
      </p:sp>
      <p:sp>
        <p:nvSpPr>
          <p:cNvPr id="507" name="Google Shape;507;g312daf610b4_0_2"/>
          <p:cNvSpPr txBox="1">
            <a:spLocks noGrp="1"/>
          </p:cNvSpPr>
          <p:nvPr>
            <p:ph type="sldNum" idx="12"/>
          </p:nvPr>
        </p:nvSpPr>
        <p:spPr>
          <a:xfrm>
            <a:off x="10160000" y="18288"/>
            <a:ext cx="1422300" cy="329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US"/>
              <a:t>46</a:t>
            </a:fld>
            <a:endParaRPr/>
          </a:p>
        </p:txBody>
      </p:sp>
      <p:pic>
        <p:nvPicPr>
          <p:cNvPr id="508" name="Google Shape;508;g312daf610b4_0_2"/>
          <p:cNvPicPr preferRelativeResize="0"/>
          <p:nvPr/>
        </p:nvPicPr>
        <p:blipFill>
          <a:blip r:embed="rId3">
            <a:alphaModFix/>
          </a:blip>
          <a:stretch>
            <a:fillRect/>
          </a:stretch>
        </p:blipFill>
        <p:spPr>
          <a:xfrm>
            <a:off x="1728025" y="3356450"/>
            <a:ext cx="8815825" cy="1617050"/>
          </a:xfrm>
          <a:prstGeom prst="rect">
            <a:avLst/>
          </a:prstGeom>
          <a:noFill/>
          <a:ln>
            <a:noFill/>
          </a:ln>
        </p:spPr>
      </p:pic>
      <p:sp>
        <p:nvSpPr>
          <p:cNvPr id="509" name="Google Shape;509;g312daf610b4_0_2"/>
          <p:cNvSpPr txBox="1"/>
          <p:nvPr/>
        </p:nvSpPr>
        <p:spPr>
          <a:xfrm>
            <a:off x="533400" y="3890975"/>
            <a:ext cx="111234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endParaRPr sz="1600">
              <a:solidFill>
                <a:schemeClr val="dk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g313f051ac91_0_0"/>
          <p:cNvSpPr txBox="1">
            <a:spLocks noGrp="1"/>
          </p:cNvSpPr>
          <p:nvPr>
            <p:ph type="title"/>
          </p:nvPr>
        </p:nvSpPr>
        <p:spPr>
          <a:xfrm>
            <a:off x="609600" y="533400"/>
            <a:ext cx="10972800" cy="9906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a:solidFill>
                  <a:schemeClr val="dk1"/>
                </a:solidFill>
              </a:rPr>
              <a:t>Neural Network vs Deep Learning </a:t>
            </a:r>
            <a:endParaRPr b="1">
              <a:solidFill>
                <a:schemeClr val="dk1"/>
              </a:solidFill>
            </a:endParaRPr>
          </a:p>
        </p:txBody>
      </p:sp>
      <p:sp>
        <p:nvSpPr>
          <p:cNvPr id="516" name="Google Shape;516;g313f051ac91_0_0"/>
          <p:cNvSpPr txBox="1">
            <a:spLocks noGrp="1"/>
          </p:cNvSpPr>
          <p:nvPr>
            <p:ph type="body" idx="1"/>
          </p:nvPr>
        </p:nvSpPr>
        <p:spPr>
          <a:xfrm>
            <a:off x="609600" y="1673352"/>
            <a:ext cx="5384700" cy="47184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2000"/>
              <a:t/>
            </a:r>
            <a:br>
              <a:rPr lang="en-US" sz="2000"/>
            </a:br>
            <a:r>
              <a:rPr lang="en-US" sz="2000"/>
              <a:t>Neural Network (NN):</a:t>
            </a:r>
            <a:endParaRPr sz="2000"/>
          </a:p>
          <a:p>
            <a:pPr marL="457200" lvl="0" indent="-355600" algn="l" rtl="0">
              <a:lnSpc>
                <a:spcPct val="115000"/>
              </a:lnSpc>
              <a:spcBef>
                <a:spcPts val="1200"/>
              </a:spcBef>
              <a:spcAft>
                <a:spcPts val="0"/>
              </a:spcAft>
              <a:buClr>
                <a:schemeClr val="dk1"/>
              </a:buClr>
              <a:buSzPts val="2000"/>
              <a:buChar char="●"/>
            </a:pPr>
            <a:r>
              <a:rPr lang="en-US" sz="2000"/>
              <a:t>It is a subset of machine learning.</a:t>
            </a:r>
            <a:endParaRPr sz="2000"/>
          </a:p>
          <a:p>
            <a:pPr marL="457200" lvl="0" indent="-355600" algn="l" rtl="0">
              <a:lnSpc>
                <a:spcPct val="115000"/>
              </a:lnSpc>
              <a:spcBef>
                <a:spcPts val="0"/>
              </a:spcBef>
              <a:spcAft>
                <a:spcPts val="0"/>
              </a:spcAft>
              <a:buClr>
                <a:schemeClr val="dk1"/>
              </a:buClr>
              <a:buSzPts val="2000"/>
              <a:buChar char="●"/>
            </a:pPr>
            <a:r>
              <a:rPr lang="en-US" sz="2000"/>
              <a:t>It consists of one or a few layers of neurons (nodes).</a:t>
            </a:r>
            <a:endParaRPr sz="2000"/>
          </a:p>
          <a:p>
            <a:pPr marL="457200" lvl="0" indent="-355600" algn="l" rtl="0">
              <a:lnSpc>
                <a:spcPct val="115000"/>
              </a:lnSpc>
              <a:spcBef>
                <a:spcPts val="0"/>
              </a:spcBef>
              <a:spcAft>
                <a:spcPts val="0"/>
              </a:spcAft>
              <a:buClr>
                <a:schemeClr val="dk1"/>
              </a:buClr>
              <a:buSzPts val="2000"/>
              <a:buChar char="●"/>
            </a:pPr>
            <a:r>
              <a:rPr lang="en-US" sz="2000"/>
              <a:t>Suitable for simple problems.</a:t>
            </a:r>
            <a:endParaRPr sz="2000"/>
          </a:p>
          <a:p>
            <a:pPr marL="0" lvl="0" indent="0" algn="l" rtl="0">
              <a:lnSpc>
                <a:spcPct val="115000"/>
              </a:lnSpc>
              <a:spcBef>
                <a:spcPts val="1200"/>
              </a:spcBef>
              <a:spcAft>
                <a:spcPts val="0"/>
              </a:spcAft>
              <a:buClr>
                <a:schemeClr val="dk1"/>
              </a:buClr>
              <a:buSzPts val="1100"/>
              <a:buFont typeface="Arial"/>
              <a:buNone/>
            </a:pPr>
            <a:endParaRPr sz="2000"/>
          </a:p>
          <a:p>
            <a:pPr marL="0" lvl="0" indent="0" algn="l" rtl="0">
              <a:spcBef>
                <a:spcPts val="1200"/>
              </a:spcBef>
              <a:spcAft>
                <a:spcPts val="0"/>
              </a:spcAft>
              <a:buNone/>
            </a:pPr>
            <a:endParaRPr sz="2000"/>
          </a:p>
        </p:txBody>
      </p:sp>
      <p:sp>
        <p:nvSpPr>
          <p:cNvPr id="517" name="Google Shape;517;g313f051ac91_0_0"/>
          <p:cNvSpPr txBox="1">
            <a:spLocks noGrp="1"/>
          </p:cNvSpPr>
          <p:nvPr>
            <p:ph type="sldNum" idx="12"/>
          </p:nvPr>
        </p:nvSpPr>
        <p:spPr>
          <a:xfrm>
            <a:off x="10160000" y="18288"/>
            <a:ext cx="1422300" cy="329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US"/>
              <a:t>47</a:t>
            </a:fld>
            <a:endParaRPr/>
          </a:p>
        </p:txBody>
      </p:sp>
      <p:sp>
        <p:nvSpPr>
          <p:cNvPr id="518" name="Google Shape;518;g313f051ac91_0_0"/>
          <p:cNvSpPr txBox="1">
            <a:spLocks noGrp="1"/>
          </p:cNvSpPr>
          <p:nvPr>
            <p:ph type="body" idx="2"/>
          </p:nvPr>
        </p:nvSpPr>
        <p:spPr>
          <a:xfrm>
            <a:off x="6197600" y="1673352"/>
            <a:ext cx="5384700" cy="47184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900"/>
              <a:t/>
            </a:r>
            <a:br>
              <a:rPr lang="en-US" sz="1900"/>
            </a:br>
            <a:r>
              <a:rPr lang="en-US" sz="1900"/>
              <a:t>Deep Learning (DL):</a:t>
            </a:r>
            <a:endParaRPr sz="1900"/>
          </a:p>
          <a:p>
            <a:pPr marL="457200" lvl="0" indent="-349250" algn="l" rtl="0">
              <a:lnSpc>
                <a:spcPct val="115000"/>
              </a:lnSpc>
              <a:spcBef>
                <a:spcPts val="1200"/>
              </a:spcBef>
              <a:spcAft>
                <a:spcPts val="0"/>
              </a:spcAft>
              <a:buClr>
                <a:schemeClr val="dk1"/>
              </a:buClr>
              <a:buSzPts val="1900"/>
              <a:buChar char="●"/>
            </a:pPr>
            <a:r>
              <a:rPr lang="en-US" sz="1900"/>
              <a:t>It is a subset of neural networks with multiple (deep) layers.</a:t>
            </a:r>
            <a:endParaRPr sz="1900"/>
          </a:p>
          <a:p>
            <a:pPr marL="457200" lvl="0" indent="-349250" algn="l" rtl="0">
              <a:lnSpc>
                <a:spcPct val="115000"/>
              </a:lnSpc>
              <a:spcBef>
                <a:spcPts val="0"/>
              </a:spcBef>
              <a:spcAft>
                <a:spcPts val="0"/>
              </a:spcAft>
              <a:buClr>
                <a:schemeClr val="dk1"/>
              </a:buClr>
              <a:buSzPts val="1900"/>
              <a:buChar char="●"/>
            </a:pPr>
            <a:r>
              <a:rPr lang="en-US" sz="1900"/>
              <a:t>It can learn complex patterns and features automatically.</a:t>
            </a:r>
            <a:endParaRPr sz="1900"/>
          </a:p>
          <a:p>
            <a:pPr marL="457200" lvl="0" indent="-349250" algn="l" rtl="0">
              <a:lnSpc>
                <a:spcPct val="115000"/>
              </a:lnSpc>
              <a:spcBef>
                <a:spcPts val="0"/>
              </a:spcBef>
              <a:spcAft>
                <a:spcPts val="0"/>
              </a:spcAft>
              <a:buClr>
                <a:schemeClr val="dk1"/>
              </a:buClr>
              <a:buSzPts val="1900"/>
              <a:buChar char="●"/>
            </a:pPr>
            <a:r>
              <a:rPr lang="en-US" sz="1900"/>
              <a:t>Suitable for complex problems like image recognition, self-driving cars, etc.</a:t>
            </a:r>
            <a:endParaRPr sz="1900"/>
          </a:p>
          <a:p>
            <a:pPr marL="0" lvl="0" indent="0" algn="l" rtl="0">
              <a:spcBef>
                <a:spcPts val="1200"/>
              </a:spcBef>
              <a:spcAft>
                <a:spcPts val="0"/>
              </a:spcAft>
              <a:buNone/>
            </a:pPr>
            <a:endParaRPr sz="19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g312daf610b4_0_26"/>
          <p:cNvSpPr txBox="1">
            <a:spLocks noGrp="1"/>
          </p:cNvSpPr>
          <p:nvPr>
            <p:ph type="title"/>
          </p:nvPr>
        </p:nvSpPr>
        <p:spPr>
          <a:xfrm>
            <a:off x="609600" y="533400"/>
            <a:ext cx="10972800" cy="1250400"/>
          </a:xfrm>
          <a:prstGeom prst="rect">
            <a:avLst/>
          </a:prstGeom>
        </p:spPr>
        <p:txBody>
          <a:bodyPr spcFirstLastPara="1" wrap="square" lIns="91425" tIns="45700" rIns="91425" bIns="45700" anchor="ctr" anchorCtr="0">
            <a:noAutofit/>
          </a:bodyPr>
          <a:lstStyle/>
          <a:p>
            <a:pPr marL="0" lvl="0" indent="0" algn="ctr" rtl="0">
              <a:lnSpc>
                <a:spcPct val="115000"/>
              </a:lnSpc>
              <a:spcBef>
                <a:spcPts val="1200"/>
              </a:spcBef>
              <a:spcAft>
                <a:spcPts val="200"/>
              </a:spcAft>
              <a:buNone/>
            </a:pPr>
            <a:r>
              <a:rPr lang="en-US" b="1">
                <a:solidFill>
                  <a:schemeClr val="dk1"/>
                </a:solidFill>
              </a:rPr>
              <a:t>Why MTCNN over ANN for Face Recognition</a:t>
            </a:r>
            <a:endParaRPr b="1"/>
          </a:p>
        </p:txBody>
      </p:sp>
      <p:sp>
        <p:nvSpPr>
          <p:cNvPr id="525" name="Google Shape;525;g312daf610b4_0_26"/>
          <p:cNvSpPr txBox="1">
            <a:spLocks noGrp="1"/>
          </p:cNvSpPr>
          <p:nvPr>
            <p:ph type="body" idx="1"/>
          </p:nvPr>
        </p:nvSpPr>
        <p:spPr>
          <a:xfrm>
            <a:off x="609600" y="1969800"/>
            <a:ext cx="10972800" cy="4507200"/>
          </a:xfrm>
          <a:prstGeom prst="rect">
            <a:avLst/>
          </a:prstGeom>
        </p:spPr>
        <p:txBody>
          <a:bodyPr spcFirstLastPara="1" wrap="square" lIns="91425" tIns="45700" rIns="91425" bIns="45700" anchor="t" anchorCtr="0">
            <a:normAutofit/>
          </a:bodyPr>
          <a:lstStyle/>
          <a:p>
            <a:pPr marL="457200" lvl="0" indent="-374650" algn="l" rtl="0">
              <a:lnSpc>
                <a:spcPct val="115000"/>
              </a:lnSpc>
              <a:spcBef>
                <a:spcPts val="1200"/>
              </a:spcBef>
              <a:spcAft>
                <a:spcPts val="0"/>
              </a:spcAft>
              <a:buClr>
                <a:schemeClr val="dk1"/>
              </a:buClr>
              <a:buSzPts val="2300"/>
              <a:buChar char="●"/>
            </a:pPr>
            <a:r>
              <a:rPr lang="en-US" sz="2300"/>
              <a:t>ANNs are not ideal for image data because they lack a way to consider spatial information (like edges or textures) in images.</a:t>
            </a:r>
            <a:endParaRPr sz="2300"/>
          </a:p>
          <a:p>
            <a:pPr marL="457200" lvl="0" indent="-374650" algn="l" rtl="0">
              <a:lnSpc>
                <a:spcPct val="115000"/>
              </a:lnSpc>
              <a:spcBef>
                <a:spcPts val="0"/>
              </a:spcBef>
              <a:spcAft>
                <a:spcPts val="0"/>
              </a:spcAft>
              <a:buClr>
                <a:schemeClr val="dk1"/>
              </a:buClr>
              <a:buSzPts val="2300"/>
              <a:buChar char="●"/>
            </a:pPr>
            <a:r>
              <a:rPr lang="en-US" sz="2300"/>
              <a:t>Specialized design for face detection and alignment.</a:t>
            </a:r>
            <a:endParaRPr sz="2300"/>
          </a:p>
          <a:p>
            <a:pPr marL="457200" lvl="0" indent="-374650" algn="l" rtl="0">
              <a:lnSpc>
                <a:spcPct val="115000"/>
              </a:lnSpc>
              <a:spcBef>
                <a:spcPts val="0"/>
              </a:spcBef>
              <a:spcAft>
                <a:spcPts val="0"/>
              </a:spcAft>
              <a:buClr>
                <a:schemeClr val="dk1"/>
              </a:buClr>
              <a:buSzPts val="2300"/>
              <a:buChar char="●"/>
            </a:pPr>
            <a:r>
              <a:rPr lang="en-US" sz="2300"/>
              <a:t>MTCNN is an advanced CNN that provides fast, accurate face detection with landmark alignment, crucial for a real-time facial recognition system. </a:t>
            </a:r>
            <a:endParaRPr sz="2300"/>
          </a:p>
        </p:txBody>
      </p:sp>
      <p:sp>
        <p:nvSpPr>
          <p:cNvPr id="526" name="Google Shape;526;g312daf610b4_0_26"/>
          <p:cNvSpPr txBox="1">
            <a:spLocks noGrp="1"/>
          </p:cNvSpPr>
          <p:nvPr>
            <p:ph type="sldNum" idx="12"/>
          </p:nvPr>
        </p:nvSpPr>
        <p:spPr>
          <a:xfrm>
            <a:off x="10160000" y="18288"/>
            <a:ext cx="1422300" cy="329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US"/>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g312daf610b4_0_9"/>
          <p:cNvSpPr txBox="1">
            <a:spLocks noGrp="1"/>
          </p:cNvSpPr>
          <p:nvPr>
            <p:ph type="title"/>
          </p:nvPr>
        </p:nvSpPr>
        <p:spPr>
          <a:xfrm>
            <a:off x="609600" y="533400"/>
            <a:ext cx="10972800" cy="9906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a:solidFill>
                  <a:schemeClr val="dk1"/>
                </a:solidFill>
              </a:rPr>
              <a:t>Artificial Neural Network(ANN)</a:t>
            </a:r>
            <a:endParaRPr b="1">
              <a:solidFill>
                <a:schemeClr val="dk1"/>
              </a:solidFill>
            </a:endParaRPr>
          </a:p>
        </p:txBody>
      </p:sp>
      <p:sp>
        <p:nvSpPr>
          <p:cNvPr id="533" name="Google Shape;533;g312daf610b4_0_9"/>
          <p:cNvSpPr txBox="1">
            <a:spLocks noGrp="1"/>
          </p:cNvSpPr>
          <p:nvPr>
            <p:ph type="body" idx="1"/>
          </p:nvPr>
        </p:nvSpPr>
        <p:spPr>
          <a:xfrm>
            <a:off x="609600" y="1907500"/>
            <a:ext cx="6351300" cy="4569600"/>
          </a:xfrm>
          <a:prstGeom prst="rect">
            <a:avLst/>
          </a:prstGeom>
        </p:spPr>
        <p:txBody>
          <a:bodyPr spcFirstLastPara="1" wrap="square" lIns="91425" tIns="45700" rIns="91425" bIns="45700" anchor="t" anchorCtr="0">
            <a:normAutofit/>
          </a:bodyPr>
          <a:lstStyle/>
          <a:p>
            <a:pPr marL="457200" lvl="0" indent="-393700" algn="l" rtl="0">
              <a:spcBef>
                <a:spcPts val="360"/>
              </a:spcBef>
              <a:spcAft>
                <a:spcPts val="0"/>
              </a:spcAft>
              <a:buClr>
                <a:schemeClr val="dk1"/>
              </a:buClr>
              <a:buSzPts val="2600"/>
              <a:buChar char="•"/>
            </a:pPr>
            <a:r>
              <a:rPr lang="en-US" sz="2600"/>
              <a:t>ANNs are the simplest form of neural networks, consisting of layers of interconnected nodes or "neurons."</a:t>
            </a:r>
            <a:endParaRPr sz="2600"/>
          </a:p>
          <a:p>
            <a:pPr marL="457200" lvl="0" indent="-393700" algn="l" rtl="0">
              <a:spcBef>
                <a:spcPts val="0"/>
              </a:spcBef>
              <a:spcAft>
                <a:spcPts val="0"/>
              </a:spcAft>
              <a:buClr>
                <a:schemeClr val="dk1"/>
              </a:buClr>
              <a:buSzPts val="2600"/>
              <a:buChar char="•"/>
            </a:pPr>
            <a:r>
              <a:rPr lang="en-US" sz="2600"/>
              <a:t>They work well for structured data (such as numeric and categorical data in spreadsheets) and on smaller datasets.</a:t>
            </a:r>
            <a:endParaRPr sz="2600"/>
          </a:p>
          <a:p>
            <a:pPr marL="0" lvl="0" indent="0" algn="l" rtl="0">
              <a:spcBef>
                <a:spcPts val="360"/>
              </a:spcBef>
              <a:spcAft>
                <a:spcPts val="0"/>
              </a:spcAft>
              <a:buNone/>
            </a:pPr>
            <a:endParaRPr sz="2600"/>
          </a:p>
          <a:p>
            <a:pPr marL="0" lvl="0" indent="0" algn="l" rtl="0">
              <a:spcBef>
                <a:spcPts val="360"/>
              </a:spcBef>
              <a:spcAft>
                <a:spcPts val="0"/>
              </a:spcAft>
              <a:buClr>
                <a:schemeClr val="dk1"/>
              </a:buClr>
              <a:buSzPts val="1100"/>
              <a:buFont typeface="Arial"/>
              <a:buNone/>
            </a:pPr>
            <a:endParaRPr sz="2600"/>
          </a:p>
          <a:p>
            <a:pPr marL="0" lvl="0" indent="0" algn="l" rtl="0">
              <a:spcBef>
                <a:spcPts val="360"/>
              </a:spcBef>
              <a:spcAft>
                <a:spcPts val="0"/>
              </a:spcAft>
              <a:buNone/>
            </a:pPr>
            <a:endParaRPr sz="2600"/>
          </a:p>
        </p:txBody>
      </p:sp>
      <p:sp>
        <p:nvSpPr>
          <p:cNvPr id="534" name="Google Shape;534;g312daf610b4_0_9"/>
          <p:cNvSpPr txBox="1">
            <a:spLocks noGrp="1"/>
          </p:cNvSpPr>
          <p:nvPr>
            <p:ph type="sldNum" idx="12"/>
          </p:nvPr>
        </p:nvSpPr>
        <p:spPr>
          <a:xfrm>
            <a:off x="10160000" y="18288"/>
            <a:ext cx="1422300" cy="329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US"/>
              <a:t>49</a:t>
            </a:fld>
            <a:endParaRPr/>
          </a:p>
        </p:txBody>
      </p:sp>
      <p:pic>
        <p:nvPicPr>
          <p:cNvPr id="535" name="Google Shape;535;g312daf610b4_0_9"/>
          <p:cNvPicPr preferRelativeResize="0"/>
          <p:nvPr/>
        </p:nvPicPr>
        <p:blipFill>
          <a:blip r:embed="rId3">
            <a:alphaModFix/>
          </a:blip>
          <a:stretch>
            <a:fillRect/>
          </a:stretch>
        </p:blipFill>
        <p:spPr>
          <a:xfrm>
            <a:off x="7913425" y="2138625"/>
            <a:ext cx="3771900" cy="3264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g311a5d2697e_0_23"/>
          <p:cNvSpPr txBox="1">
            <a:spLocks noGrp="1"/>
          </p:cNvSpPr>
          <p:nvPr>
            <p:ph type="title"/>
          </p:nvPr>
        </p:nvSpPr>
        <p:spPr>
          <a:xfrm>
            <a:off x="609600" y="993100"/>
            <a:ext cx="11011200" cy="11976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SzPct val="40098"/>
              <a:buNone/>
            </a:pPr>
            <a:r>
              <a:rPr lang="en-US" sz="4488" b="1">
                <a:solidFill>
                  <a:schemeClr val="dk1"/>
                </a:solidFill>
              </a:rPr>
              <a:t> Feasibility study</a:t>
            </a:r>
            <a:endParaRPr sz="4488" b="1">
              <a:solidFill>
                <a:schemeClr val="dk1"/>
              </a:solidFill>
            </a:endParaRPr>
          </a:p>
          <a:p>
            <a:pPr marL="0" lvl="0" indent="0" algn="l" rtl="0">
              <a:lnSpc>
                <a:spcPct val="100000"/>
              </a:lnSpc>
              <a:spcBef>
                <a:spcPts val="0"/>
              </a:spcBef>
              <a:spcAft>
                <a:spcPts val="0"/>
              </a:spcAft>
              <a:buSzPct val="50000"/>
              <a:buNone/>
            </a:pPr>
            <a:r>
              <a:rPr lang="en-US" sz="3600" b="1"/>
              <a:t/>
            </a:r>
            <a:br>
              <a:rPr lang="en-US" sz="3600" b="1"/>
            </a:br>
            <a:r>
              <a:rPr lang="en-US" sz="1822" b="1"/>
              <a:t>A feasibility study is an analysis that evaluates whether a proposed system or project is viable and practical within various constraints, such as technical capabilities, operational requirements, and economic impact. It helps decision-makers understand if the project should proceed or not. </a:t>
            </a:r>
            <a:endParaRPr sz="4022" b="1"/>
          </a:p>
          <a:p>
            <a:pPr marL="0" lvl="0" indent="0" algn="l" rtl="0">
              <a:lnSpc>
                <a:spcPct val="100000"/>
              </a:lnSpc>
              <a:spcBef>
                <a:spcPts val="0"/>
              </a:spcBef>
              <a:spcAft>
                <a:spcPts val="0"/>
              </a:spcAft>
              <a:buSzPct val="50000"/>
              <a:buNone/>
            </a:pPr>
            <a:r>
              <a:rPr lang="en-US" sz="3600" b="1"/>
              <a:t> </a:t>
            </a:r>
            <a:endParaRPr sz="3600" b="1"/>
          </a:p>
        </p:txBody>
      </p:sp>
      <p:sp>
        <p:nvSpPr>
          <p:cNvPr id="136" name="Google Shape;136;g311a5d2697e_0_23"/>
          <p:cNvSpPr txBox="1">
            <a:spLocks noGrp="1"/>
          </p:cNvSpPr>
          <p:nvPr>
            <p:ph type="body" idx="1"/>
          </p:nvPr>
        </p:nvSpPr>
        <p:spPr>
          <a:xfrm>
            <a:off x="695750" y="2466375"/>
            <a:ext cx="4566900" cy="39102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400"/>
              </a:spcBef>
              <a:spcAft>
                <a:spcPts val="0"/>
              </a:spcAft>
              <a:buClr>
                <a:schemeClr val="dk1"/>
              </a:buClr>
              <a:buSzPts val="1100"/>
              <a:buFont typeface="Arial"/>
              <a:buNone/>
            </a:pPr>
            <a:r>
              <a:rPr lang="en-US" sz="2000" b="1">
                <a:highlight>
                  <a:schemeClr val="lt1"/>
                </a:highlight>
              </a:rPr>
              <a:t>Types of Feasibility</a:t>
            </a:r>
            <a:endParaRPr sz="2000" b="1">
              <a:highlight>
                <a:schemeClr val="lt1"/>
              </a:highlight>
            </a:endParaRPr>
          </a:p>
          <a:p>
            <a:pPr marL="457200" lvl="0" indent="-342900" algn="l" rtl="0">
              <a:lnSpc>
                <a:spcPct val="115000"/>
              </a:lnSpc>
              <a:spcBef>
                <a:spcPts val="1200"/>
              </a:spcBef>
              <a:spcAft>
                <a:spcPts val="0"/>
              </a:spcAft>
              <a:buClr>
                <a:schemeClr val="dk1"/>
              </a:buClr>
              <a:buSzPts val="1800"/>
              <a:buAutoNum type="arabicPeriod"/>
            </a:pPr>
            <a:r>
              <a:rPr lang="en-US" sz="1800" b="1">
                <a:highlight>
                  <a:schemeClr val="lt1"/>
                </a:highlight>
              </a:rPr>
              <a:t>Technical Feasibility</a:t>
            </a:r>
            <a:r>
              <a:rPr lang="en-US" sz="1800">
                <a:highlight>
                  <a:schemeClr val="lt1"/>
                </a:highlight>
              </a:rPr>
              <a:t>: Can the project be developed with current technology and tools?</a:t>
            </a:r>
            <a:endParaRPr sz="1800">
              <a:highlight>
                <a:schemeClr val="lt1"/>
              </a:highlight>
            </a:endParaRPr>
          </a:p>
          <a:p>
            <a:pPr marL="457200" lvl="0" indent="-342900" algn="l" rtl="0">
              <a:lnSpc>
                <a:spcPct val="115000"/>
              </a:lnSpc>
              <a:spcBef>
                <a:spcPts val="0"/>
              </a:spcBef>
              <a:spcAft>
                <a:spcPts val="0"/>
              </a:spcAft>
              <a:buClr>
                <a:schemeClr val="dk1"/>
              </a:buClr>
              <a:buSzPts val="1800"/>
              <a:buAutoNum type="arabicPeriod"/>
            </a:pPr>
            <a:r>
              <a:rPr lang="en-US" sz="1800" b="1">
                <a:highlight>
                  <a:schemeClr val="lt1"/>
                </a:highlight>
              </a:rPr>
              <a:t>Operational Feasibility</a:t>
            </a:r>
            <a:r>
              <a:rPr lang="en-US" sz="1800">
                <a:highlight>
                  <a:schemeClr val="lt1"/>
                </a:highlight>
              </a:rPr>
              <a:t>: Will the system meet user needs and integrate smoothly into existing operations?</a:t>
            </a:r>
            <a:endParaRPr sz="1800">
              <a:highlight>
                <a:schemeClr val="lt1"/>
              </a:highlight>
            </a:endParaRPr>
          </a:p>
          <a:p>
            <a:pPr marL="457200" lvl="0" indent="-342900" algn="l" rtl="0">
              <a:lnSpc>
                <a:spcPct val="115000"/>
              </a:lnSpc>
              <a:spcBef>
                <a:spcPts val="0"/>
              </a:spcBef>
              <a:spcAft>
                <a:spcPts val="0"/>
              </a:spcAft>
              <a:buClr>
                <a:schemeClr val="dk1"/>
              </a:buClr>
              <a:buSzPts val="1800"/>
              <a:buAutoNum type="arabicPeriod"/>
            </a:pPr>
            <a:r>
              <a:rPr lang="en-US" sz="1800" b="1">
                <a:highlight>
                  <a:schemeClr val="lt1"/>
                </a:highlight>
              </a:rPr>
              <a:t>Economic Feasibility</a:t>
            </a:r>
            <a:r>
              <a:rPr lang="en-US" sz="1800">
                <a:highlight>
                  <a:schemeClr val="lt1"/>
                </a:highlight>
              </a:rPr>
              <a:t>: Will the project's benefits justify the financial investment?</a:t>
            </a:r>
            <a:endParaRPr sz="2300">
              <a:highlight>
                <a:schemeClr val="lt1"/>
              </a:highlight>
            </a:endParaRPr>
          </a:p>
        </p:txBody>
      </p:sp>
      <p:sp>
        <p:nvSpPr>
          <p:cNvPr id="137" name="Google Shape;137;g311a5d2697e_0_23"/>
          <p:cNvSpPr txBox="1">
            <a:spLocks noGrp="1"/>
          </p:cNvSpPr>
          <p:nvPr>
            <p:ph type="sldNum" idx="12"/>
          </p:nvPr>
        </p:nvSpPr>
        <p:spPr>
          <a:xfrm>
            <a:off x="10160000" y="18288"/>
            <a:ext cx="1422300" cy="329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US"/>
              <a:t>5</a:t>
            </a:fld>
            <a:endParaRPr/>
          </a:p>
        </p:txBody>
      </p:sp>
      <p:pic>
        <p:nvPicPr>
          <p:cNvPr id="138" name="Google Shape;138;g311a5d2697e_0_23"/>
          <p:cNvPicPr preferRelativeResize="0"/>
          <p:nvPr/>
        </p:nvPicPr>
        <p:blipFill>
          <a:blip r:embed="rId3">
            <a:alphaModFix/>
          </a:blip>
          <a:stretch>
            <a:fillRect/>
          </a:stretch>
        </p:blipFill>
        <p:spPr>
          <a:xfrm>
            <a:off x="5923700" y="2394450"/>
            <a:ext cx="5911000" cy="3533775"/>
          </a:xfrm>
          <a:prstGeom prst="rect">
            <a:avLst/>
          </a:prstGeom>
          <a:noFill/>
          <a:ln>
            <a:noFill/>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g312daf610b4_0_38"/>
          <p:cNvSpPr txBox="1">
            <a:spLocks noGrp="1"/>
          </p:cNvSpPr>
          <p:nvPr>
            <p:ph type="title"/>
          </p:nvPr>
        </p:nvSpPr>
        <p:spPr>
          <a:xfrm>
            <a:off x="609600" y="533400"/>
            <a:ext cx="10972800" cy="990600"/>
          </a:xfrm>
          <a:prstGeom prst="rect">
            <a:avLst/>
          </a:prstGeom>
        </p:spPr>
        <p:txBody>
          <a:bodyPr spcFirstLastPara="1" wrap="square" lIns="91425" tIns="45700" rIns="91425" bIns="45700" anchor="ctr" anchorCtr="0">
            <a:normAutofit fontScale="90000"/>
          </a:bodyPr>
          <a:lstStyle/>
          <a:p>
            <a:pPr marL="0" lvl="0" indent="0" algn="ctr" rtl="0">
              <a:lnSpc>
                <a:spcPct val="115000"/>
              </a:lnSpc>
              <a:spcBef>
                <a:spcPts val="1200"/>
              </a:spcBef>
              <a:spcAft>
                <a:spcPts val="1200"/>
              </a:spcAft>
              <a:buNone/>
            </a:pPr>
            <a:r>
              <a:rPr lang="en-US" b="1">
                <a:solidFill>
                  <a:schemeClr val="dk1"/>
                </a:solidFill>
              </a:rPr>
              <a:t>Convolutional Neural Network (CNN)</a:t>
            </a:r>
            <a:endParaRPr b="1"/>
          </a:p>
        </p:txBody>
      </p:sp>
      <p:sp>
        <p:nvSpPr>
          <p:cNvPr id="542" name="Google Shape;542;g312daf610b4_0_38"/>
          <p:cNvSpPr txBox="1">
            <a:spLocks noGrp="1"/>
          </p:cNvSpPr>
          <p:nvPr>
            <p:ph type="body" idx="1"/>
          </p:nvPr>
        </p:nvSpPr>
        <p:spPr>
          <a:xfrm>
            <a:off x="609600" y="1600200"/>
            <a:ext cx="10972800" cy="4876800"/>
          </a:xfrm>
          <a:prstGeom prst="rect">
            <a:avLst/>
          </a:prstGeom>
        </p:spPr>
        <p:txBody>
          <a:bodyPr spcFirstLastPara="1" wrap="square" lIns="91425" tIns="45700" rIns="91425" bIns="45700" anchor="t" anchorCtr="0">
            <a:normAutofit/>
          </a:bodyPr>
          <a:lstStyle/>
          <a:p>
            <a:pPr marL="457200" lvl="0" indent="-355600" algn="l" rtl="0">
              <a:spcBef>
                <a:spcPts val="360"/>
              </a:spcBef>
              <a:spcAft>
                <a:spcPts val="0"/>
              </a:spcAft>
              <a:buClr>
                <a:schemeClr val="dk1"/>
              </a:buClr>
              <a:buSzPts val="2000"/>
              <a:buChar char="●"/>
            </a:pPr>
            <a:r>
              <a:rPr lang="en-US" sz="2000"/>
              <a:t>CNNs are specifically designed for </a:t>
            </a:r>
            <a:r>
              <a:rPr lang="en-US" sz="2000" b="1"/>
              <a:t>image processing and computer vision</a:t>
            </a:r>
            <a:r>
              <a:rPr lang="en-US" sz="2000"/>
              <a:t> tasks.</a:t>
            </a:r>
            <a:endParaRPr sz="2000"/>
          </a:p>
          <a:p>
            <a:pPr marL="457200" lvl="0" indent="-355600" algn="l" rtl="0">
              <a:spcBef>
                <a:spcPts val="0"/>
              </a:spcBef>
              <a:spcAft>
                <a:spcPts val="0"/>
              </a:spcAft>
              <a:buClr>
                <a:schemeClr val="dk1"/>
              </a:buClr>
              <a:buSzPts val="2000"/>
              <a:buChar char="●"/>
            </a:pPr>
            <a:r>
              <a:rPr lang="en-US" sz="2000"/>
              <a:t>They are structured to capture spatial and hierarchical patterns in images by using </a:t>
            </a:r>
            <a:r>
              <a:rPr lang="en-US" sz="2000" b="1"/>
              <a:t>convolutional layers</a:t>
            </a:r>
            <a:r>
              <a:rPr lang="en-US" sz="2000"/>
              <a:t> that scan images in small patches.</a:t>
            </a:r>
            <a:endParaRPr sz="2000"/>
          </a:p>
          <a:p>
            <a:pPr marL="457200" lvl="0" indent="-355600" algn="l" rtl="0">
              <a:spcBef>
                <a:spcPts val="0"/>
              </a:spcBef>
              <a:spcAft>
                <a:spcPts val="0"/>
              </a:spcAft>
              <a:buClr>
                <a:schemeClr val="dk1"/>
              </a:buClr>
              <a:buSzPts val="2000"/>
              <a:buChar char="●"/>
            </a:pPr>
            <a:r>
              <a:rPr lang="en-US" sz="2000"/>
              <a:t>The unique feature of CNNs is that they can automatically detect key features (such as edges, corners, and textures) that help in recognizing objects and faces.</a:t>
            </a:r>
            <a:br>
              <a:rPr lang="en-US" sz="2000"/>
            </a:br>
            <a:endParaRPr sz="2000"/>
          </a:p>
        </p:txBody>
      </p:sp>
      <p:sp>
        <p:nvSpPr>
          <p:cNvPr id="543" name="Google Shape;543;g312daf610b4_0_38"/>
          <p:cNvSpPr txBox="1">
            <a:spLocks noGrp="1"/>
          </p:cNvSpPr>
          <p:nvPr>
            <p:ph type="sldNum" idx="12"/>
          </p:nvPr>
        </p:nvSpPr>
        <p:spPr>
          <a:xfrm>
            <a:off x="10160000" y="18288"/>
            <a:ext cx="1422300" cy="329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US"/>
              <a:t>50</a:t>
            </a:fld>
            <a:endParaRPr/>
          </a:p>
        </p:txBody>
      </p:sp>
      <p:sp>
        <p:nvSpPr>
          <p:cNvPr id="544" name="Google Shape;544;g312daf610b4_0_38"/>
          <p:cNvSpPr/>
          <p:nvPr/>
        </p:nvSpPr>
        <p:spPr>
          <a:xfrm>
            <a:off x="3573950" y="3676650"/>
            <a:ext cx="2428800" cy="723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latin typeface="Times New Roman"/>
                <a:ea typeface="Times New Roman"/>
                <a:cs typeface="Times New Roman"/>
                <a:sym typeface="Times New Roman"/>
              </a:rPr>
              <a:t>Convolutional Neural Network(CNN)</a:t>
            </a:r>
            <a:endParaRPr sz="1800" b="1">
              <a:latin typeface="Times New Roman"/>
              <a:ea typeface="Times New Roman"/>
              <a:cs typeface="Times New Roman"/>
              <a:sym typeface="Times New Roman"/>
            </a:endParaRPr>
          </a:p>
        </p:txBody>
      </p:sp>
      <p:cxnSp>
        <p:nvCxnSpPr>
          <p:cNvPr id="545" name="Google Shape;545;g312daf610b4_0_38"/>
          <p:cNvCxnSpPr>
            <a:stCxn id="544" idx="2"/>
          </p:cNvCxnSpPr>
          <p:nvPr/>
        </p:nvCxnSpPr>
        <p:spPr>
          <a:xfrm rot="-5400000" flipH="1">
            <a:off x="4728800" y="4460100"/>
            <a:ext cx="971700" cy="852600"/>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546" name="Google Shape;546;g312daf610b4_0_38"/>
          <p:cNvSpPr/>
          <p:nvPr/>
        </p:nvSpPr>
        <p:spPr>
          <a:xfrm>
            <a:off x="4907450" y="5372250"/>
            <a:ext cx="3000300" cy="9261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457200" lvl="0" indent="-336550" algn="ctr" rtl="0">
              <a:spcBef>
                <a:spcPts val="0"/>
              </a:spcBef>
              <a:spcAft>
                <a:spcPts val="0"/>
              </a:spcAft>
              <a:buSzPts val="1700"/>
              <a:buFont typeface="Times New Roman"/>
              <a:buAutoNum type="arabicPeriod"/>
            </a:pPr>
            <a:r>
              <a:rPr lang="en-US" sz="1700" b="1">
                <a:latin typeface="Times New Roman"/>
                <a:ea typeface="Times New Roman"/>
                <a:cs typeface="Times New Roman"/>
                <a:sym typeface="Times New Roman"/>
              </a:rPr>
              <a:t>Multi-Task Cascaded Convolutional Neural Network(MTCNN)</a:t>
            </a:r>
            <a:endParaRPr sz="1700" b="1">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g313f051ac91_0_28"/>
          <p:cNvSpPr txBox="1">
            <a:spLocks noGrp="1"/>
          </p:cNvSpPr>
          <p:nvPr>
            <p:ph type="title" idx="4294967295"/>
          </p:nvPr>
        </p:nvSpPr>
        <p:spPr>
          <a:xfrm>
            <a:off x="609600" y="533400"/>
            <a:ext cx="10972800" cy="9906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a:solidFill>
                  <a:schemeClr val="dk1"/>
                </a:solidFill>
              </a:rPr>
              <a:t>ANN vs CNN vs MTCNN</a:t>
            </a:r>
            <a:endParaRPr b="1">
              <a:solidFill>
                <a:schemeClr val="dk1"/>
              </a:solidFill>
            </a:endParaRPr>
          </a:p>
        </p:txBody>
      </p:sp>
      <p:sp>
        <p:nvSpPr>
          <p:cNvPr id="553" name="Google Shape;553;g313f051ac91_0_28"/>
          <p:cNvSpPr txBox="1">
            <a:spLocks noGrp="1"/>
          </p:cNvSpPr>
          <p:nvPr>
            <p:ph type="sldNum" idx="12"/>
          </p:nvPr>
        </p:nvSpPr>
        <p:spPr>
          <a:xfrm>
            <a:off x="10160000" y="18288"/>
            <a:ext cx="1422300" cy="329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US" sz="1300"/>
              <a:t>51</a:t>
            </a:fld>
            <a:endParaRPr sz="1300"/>
          </a:p>
        </p:txBody>
      </p:sp>
      <p:graphicFrame>
        <p:nvGraphicFramePr>
          <p:cNvPr id="554" name="Google Shape;554;g313f051ac91_0_28"/>
          <p:cNvGraphicFramePr/>
          <p:nvPr/>
        </p:nvGraphicFramePr>
        <p:xfrm>
          <a:off x="609600" y="1469175"/>
          <a:ext cx="10149500" cy="5326200"/>
        </p:xfrm>
        <a:graphic>
          <a:graphicData uri="http://schemas.openxmlformats.org/drawingml/2006/table">
            <a:tbl>
              <a:tblPr>
                <a:noFill/>
                <a:tableStyleId>{3C6715FE-121A-4DFE-B00C-7C5A25B71618}</a:tableStyleId>
              </a:tblPr>
              <a:tblGrid>
                <a:gridCol w="2537375">
                  <a:extLst>
                    <a:ext uri="{9D8B030D-6E8A-4147-A177-3AD203B41FA5}">
                      <a16:colId xmlns:a16="http://schemas.microsoft.com/office/drawing/2014/main" val="20000"/>
                    </a:ext>
                  </a:extLst>
                </a:gridCol>
                <a:gridCol w="2537375">
                  <a:extLst>
                    <a:ext uri="{9D8B030D-6E8A-4147-A177-3AD203B41FA5}">
                      <a16:colId xmlns:a16="http://schemas.microsoft.com/office/drawing/2014/main" val="20001"/>
                    </a:ext>
                  </a:extLst>
                </a:gridCol>
                <a:gridCol w="2537375">
                  <a:extLst>
                    <a:ext uri="{9D8B030D-6E8A-4147-A177-3AD203B41FA5}">
                      <a16:colId xmlns:a16="http://schemas.microsoft.com/office/drawing/2014/main" val="20002"/>
                    </a:ext>
                  </a:extLst>
                </a:gridCol>
                <a:gridCol w="2537375">
                  <a:extLst>
                    <a:ext uri="{9D8B030D-6E8A-4147-A177-3AD203B41FA5}">
                      <a16:colId xmlns:a16="http://schemas.microsoft.com/office/drawing/2014/main" val="20003"/>
                    </a:ext>
                  </a:extLst>
                </a:gridCol>
              </a:tblGrid>
              <a:tr h="358375">
                <a:tc>
                  <a:txBody>
                    <a:bodyPr/>
                    <a:lstStyle/>
                    <a:p>
                      <a:pPr marL="0" lvl="0" indent="0" algn="ctr" rtl="0">
                        <a:spcBef>
                          <a:spcPts val="0"/>
                        </a:spcBef>
                        <a:spcAft>
                          <a:spcPts val="0"/>
                        </a:spcAft>
                        <a:buNone/>
                      </a:pPr>
                      <a:r>
                        <a:rPr lang="en-US" sz="1300" b="1" dirty="0"/>
                        <a:t>Feature</a:t>
                      </a:r>
                      <a:endParaRPr sz="1300" b="1" dirty="0"/>
                    </a:p>
                  </a:txBody>
                  <a:tcPr marL="91425" marR="91425" marT="91425" marB="91425"/>
                </a:tc>
                <a:tc>
                  <a:txBody>
                    <a:bodyPr/>
                    <a:lstStyle/>
                    <a:p>
                      <a:pPr marL="0" lvl="0" indent="0" algn="ctr" rtl="0">
                        <a:spcBef>
                          <a:spcPts val="0"/>
                        </a:spcBef>
                        <a:spcAft>
                          <a:spcPts val="0"/>
                        </a:spcAft>
                        <a:buNone/>
                      </a:pPr>
                      <a:r>
                        <a:rPr lang="en-US" sz="1300" b="1"/>
                        <a:t>ANN</a:t>
                      </a:r>
                      <a:endParaRPr sz="1300" b="1"/>
                    </a:p>
                  </a:txBody>
                  <a:tcPr marL="91425" marR="91425" marT="91425" marB="91425"/>
                </a:tc>
                <a:tc>
                  <a:txBody>
                    <a:bodyPr/>
                    <a:lstStyle/>
                    <a:p>
                      <a:pPr marL="0" lvl="0" indent="0" algn="ctr" rtl="0">
                        <a:spcBef>
                          <a:spcPts val="0"/>
                        </a:spcBef>
                        <a:spcAft>
                          <a:spcPts val="0"/>
                        </a:spcAft>
                        <a:buNone/>
                      </a:pPr>
                      <a:r>
                        <a:rPr lang="en-US" sz="1300" b="1"/>
                        <a:t>CNN</a:t>
                      </a:r>
                      <a:endParaRPr sz="1300" b="1"/>
                    </a:p>
                  </a:txBody>
                  <a:tcPr marL="91425" marR="91425" marT="91425" marB="91425"/>
                </a:tc>
                <a:tc>
                  <a:txBody>
                    <a:bodyPr/>
                    <a:lstStyle/>
                    <a:p>
                      <a:pPr marL="0" lvl="0" indent="0" algn="ctr" rtl="0">
                        <a:spcBef>
                          <a:spcPts val="0"/>
                        </a:spcBef>
                        <a:spcAft>
                          <a:spcPts val="0"/>
                        </a:spcAft>
                        <a:buNone/>
                      </a:pPr>
                      <a:r>
                        <a:rPr lang="en-US" sz="1300" b="1"/>
                        <a:t>MTCNN</a:t>
                      </a:r>
                      <a:endParaRPr sz="1300" b="1"/>
                    </a:p>
                  </a:txBody>
                  <a:tcPr marL="91425" marR="91425" marT="91425" marB="91425"/>
                </a:tc>
                <a:extLst>
                  <a:ext uri="{0D108BD9-81ED-4DB2-BD59-A6C34878D82A}">
                    <a16:rowId xmlns:a16="http://schemas.microsoft.com/office/drawing/2014/main" val="10000"/>
                  </a:ext>
                </a:extLst>
              </a:tr>
              <a:tr h="940125">
                <a:tc>
                  <a:txBody>
                    <a:bodyPr/>
                    <a:lstStyle/>
                    <a:p>
                      <a:pPr marL="0" lvl="0" indent="0" algn="l" rtl="0">
                        <a:spcBef>
                          <a:spcPts val="0"/>
                        </a:spcBef>
                        <a:spcAft>
                          <a:spcPts val="0"/>
                        </a:spcAft>
                        <a:buNone/>
                      </a:pPr>
                      <a:r>
                        <a:rPr lang="en-US" sz="1300"/>
                        <a:t>Data type</a:t>
                      </a:r>
                      <a:endParaRPr sz="1300"/>
                    </a:p>
                  </a:txBody>
                  <a:tcPr marL="91425" marR="91425" marT="91425" marB="91425"/>
                </a:tc>
                <a:tc>
                  <a:txBody>
                    <a:bodyPr/>
                    <a:lstStyle/>
                    <a:p>
                      <a:pPr marL="0" lvl="0" indent="0" algn="l" rtl="0">
                        <a:lnSpc>
                          <a:spcPct val="115000"/>
                        </a:lnSpc>
                        <a:spcBef>
                          <a:spcPts val="1200"/>
                        </a:spcBef>
                        <a:spcAft>
                          <a:spcPts val="1200"/>
                        </a:spcAft>
                        <a:buNone/>
                      </a:pPr>
                      <a:r>
                        <a:rPr lang="en-US" sz="1300"/>
                        <a:t>Structured (numerical/tabular) </a:t>
                      </a:r>
                      <a:endParaRPr sz="1300"/>
                    </a:p>
                  </a:txBody>
                  <a:tcPr marL="91425" marR="91425" marT="91425" marB="91425"/>
                </a:tc>
                <a:tc>
                  <a:txBody>
                    <a:bodyPr/>
                    <a:lstStyle/>
                    <a:p>
                      <a:pPr marL="0" lvl="0" indent="0" algn="l" rtl="0">
                        <a:lnSpc>
                          <a:spcPct val="115000"/>
                        </a:lnSpc>
                        <a:spcBef>
                          <a:spcPts val="1200"/>
                        </a:spcBef>
                        <a:spcAft>
                          <a:spcPts val="0"/>
                        </a:spcAft>
                        <a:buClr>
                          <a:schemeClr val="dk1"/>
                        </a:buClr>
                        <a:buSzPts val="1100"/>
                        <a:buFont typeface="Arial"/>
                        <a:buNone/>
                      </a:pPr>
                      <a:r>
                        <a:rPr lang="en-US" sz="1300"/>
                        <a:t>Image or spatial data </a:t>
                      </a:r>
                      <a:endParaRPr sz="1300"/>
                    </a:p>
                    <a:p>
                      <a:pPr marL="0" lvl="0" indent="0" algn="l" rtl="0">
                        <a:spcBef>
                          <a:spcPts val="1200"/>
                        </a:spcBef>
                        <a:spcAft>
                          <a:spcPts val="0"/>
                        </a:spcAft>
                        <a:buNone/>
                      </a:pPr>
                      <a:endParaRPr sz="1300"/>
                    </a:p>
                  </a:txBody>
                  <a:tcPr marL="91425" marR="91425" marT="91425" marB="91425"/>
                </a:tc>
                <a:tc>
                  <a:txBody>
                    <a:bodyPr/>
                    <a:lstStyle/>
                    <a:p>
                      <a:pPr marL="0" lvl="0" indent="0" algn="l" rtl="0">
                        <a:lnSpc>
                          <a:spcPct val="115000"/>
                        </a:lnSpc>
                        <a:spcBef>
                          <a:spcPts val="1200"/>
                        </a:spcBef>
                        <a:spcAft>
                          <a:spcPts val="0"/>
                        </a:spcAft>
                        <a:buClr>
                          <a:schemeClr val="dk1"/>
                        </a:buClr>
                        <a:buSzPts val="1100"/>
                        <a:buFont typeface="Arial"/>
                        <a:buNone/>
                      </a:pPr>
                      <a:r>
                        <a:rPr lang="en-US" sz="1300"/>
                        <a:t>Real-time image data (face detection)</a:t>
                      </a:r>
                      <a:endParaRPr sz="1300"/>
                    </a:p>
                    <a:p>
                      <a:pPr marL="0" lvl="0" indent="0" algn="l" rtl="0">
                        <a:spcBef>
                          <a:spcPts val="1200"/>
                        </a:spcBef>
                        <a:spcAft>
                          <a:spcPts val="0"/>
                        </a:spcAft>
                        <a:buNone/>
                      </a:pPr>
                      <a:endParaRPr sz="1300"/>
                    </a:p>
                  </a:txBody>
                  <a:tcPr marL="91425" marR="91425" marT="91425" marB="91425"/>
                </a:tc>
                <a:extLst>
                  <a:ext uri="{0D108BD9-81ED-4DB2-BD59-A6C34878D82A}">
                    <a16:rowId xmlns:a16="http://schemas.microsoft.com/office/drawing/2014/main" val="10001"/>
                  </a:ext>
                </a:extLst>
              </a:tr>
              <a:tr h="940125">
                <a:tc>
                  <a:txBody>
                    <a:bodyPr/>
                    <a:lstStyle/>
                    <a:p>
                      <a:pPr marL="0" lvl="0" indent="0" algn="l" rtl="0">
                        <a:spcBef>
                          <a:spcPts val="0"/>
                        </a:spcBef>
                        <a:spcAft>
                          <a:spcPts val="0"/>
                        </a:spcAft>
                        <a:buNone/>
                      </a:pPr>
                      <a:r>
                        <a:rPr lang="en-US" sz="1300"/>
                        <a:t>Primary use case</a:t>
                      </a:r>
                      <a:endParaRPr sz="1300"/>
                    </a:p>
                  </a:txBody>
                  <a:tcPr marL="91425" marR="91425" marT="91425" marB="91425"/>
                </a:tc>
                <a:tc>
                  <a:txBody>
                    <a:bodyPr/>
                    <a:lstStyle/>
                    <a:p>
                      <a:pPr marL="0" lvl="0" indent="0" algn="l" rtl="0">
                        <a:lnSpc>
                          <a:spcPct val="115000"/>
                        </a:lnSpc>
                        <a:spcBef>
                          <a:spcPts val="1200"/>
                        </a:spcBef>
                        <a:spcAft>
                          <a:spcPts val="0"/>
                        </a:spcAft>
                        <a:buClr>
                          <a:schemeClr val="dk1"/>
                        </a:buClr>
                        <a:buSzPts val="1100"/>
                        <a:buFont typeface="Arial"/>
                        <a:buNone/>
                      </a:pPr>
                      <a:r>
                        <a:rPr lang="en-US" sz="1300"/>
                        <a:t>Classification, regression </a:t>
                      </a:r>
                      <a:endParaRPr sz="1300"/>
                    </a:p>
                    <a:p>
                      <a:pPr marL="0" lvl="0" indent="0" algn="l" rtl="0">
                        <a:spcBef>
                          <a:spcPts val="1200"/>
                        </a:spcBef>
                        <a:spcAft>
                          <a:spcPts val="0"/>
                        </a:spcAft>
                        <a:buNone/>
                      </a:pPr>
                      <a:endParaRPr sz="1300"/>
                    </a:p>
                  </a:txBody>
                  <a:tcPr marL="91425" marR="91425" marT="91425" marB="91425"/>
                </a:tc>
                <a:tc>
                  <a:txBody>
                    <a:bodyPr/>
                    <a:lstStyle/>
                    <a:p>
                      <a:pPr marL="0" lvl="0" indent="0" algn="l" rtl="0">
                        <a:lnSpc>
                          <a:spcPct val="115000"/>
                        </a:lnSpc>
                        <a:spcBef>
                          <a:spcPts val="1200"/>
                        </a:spcBef>
                        <a:spcAft>
                          <a:spcPts val="0"/>
                        </a:spcAft>
                        <a:buClr>
                          <a:schemeClr val="dk1"/>
                        </a:buClr>
                        <a:buSzPts val="1100"/>
                        <a:buFont typeface="Arial"/>
                        <a:buNone/>
                      </a:pPr>
                      <a:r>
                        <a:rPr lang="en-US" sz="1300"/>
                        <a:t>Image classification, object detection </a:t>
                      </a:r>
                      <a:endParaRPr sz="1300"/>
                    </a:p>
                    <a:p>
                      <a:pPr marL="0" lvl="0" indent="0" algn="l" rtl="0">
                        <a:spcBef>
                          <a:spcPts val="1200"/>
                        </a:spcBef>
                        <a:spcAft>
                          <a:spcPts val="0"/>
                        </a:spcAft>
                        <a:buNone/>
                      </a:pPr>
                      <a:endParaRPr sz="1300"/>
                    </a:p>
                  </a:txBody>
                  <a:tcPr marL="91425" marR="91425" marT="91425" marB="91425"/>
                </a:tc>
                <a:tc>
                  <a:txBody>
                    <a:bodyPr/>
                    <a:lstStyle/>
                    <a:p>
                      <a:pPr marL="0" lvl="0" indent="0" algn="l" rtl="0">
                        <a:lnSpc>
                          <a:spcPct val="115000"/>
                        </a:lnSpc>
                        <a:spcBef>
                          <a:spcPts val="1200"/>
                        </a:spcBef>
                        <a:spcAft>
                          <a:spcPts val="0"/>
                        </a:spcAft>
                        <a:buClr>
                          <a:schemeClr val="dk1"/>
                        </a:buClr>
                        <a:buSzPts val="1100"/>
                        <a:buFont typeface="Arial"/>
                        <a:buNone/>
                      </a:pPr>
                      <a:r>
                        <a:rPr lang="en-US" sz="1300"/>
                        <a:t>Face detection, facial landmark recognition</a:t>
                      </a:r>
                      <a:endParaRPr sz="1300"/>
                    </a:p>
                    <a:p>
                      <a:pPr marL="0" lvl="0" indent="0" algn="l" rtl="0">
                        <a:spcBef>
                          <a:spcPts val="1200"/>
                        </a:spcBef>
                        <a:spcAft>
                          <a:spcPts val="0"/>
                        </a:spcAft>
                        <a:buNone/>
                      </a:pPr>
                      <a:endParaRPr sz="1300"/>
                    </a:p>
                  </a:txBody>
                  <a:tcPr marL="91425" marR="91425" marT="91425" marB="91425"/>
                </a:tc>
                <a:extLst>
                  <a:ext uri="{0D108BD9-81ED-4DB2-BD59-A6C34878D82A}">
                    <a16:rowId xmlns:a16="http://schemas.microsoft.com/office/drawing/2014/main" val="10002"/>
                  </a:ext>
                </a:extLst>
              </a:tr>
              <a:tr h="940125">
                <a:tc>
                  <a:txBody>
                    <a:bodyPr/>
                    <a:lstStyle/>
                    <a:p>
                      <a:pPr marL="0" lvl="0" indent="0" algn="l" rtl="0">
                        <a:spcBef>
                          <a:spcPts val="0"/>
                        </a:spcBef>
                        <a:spcAft>
                          <a:spcPts val="0"/>
                        </a:spcAft>
                        <a:buNone/>
                      </a:pPr>
                      <a:r>
                        <a:rPr lang="en-US" sz="1300"/>
                        <a:t>Real-life examples</a:t>
                      </a:r>
                      <a:endParaRPr sz="1300"/>
                    </a:p>
                  </a:txBody>
                  <a:tcPr marL="91425" marR="91425" marT="91425" marB="91425"/>
                </a:tc>
                <a:tc>
                  <a:txBody>
                    <a:bodyPr/>
                    <a:lstStyle/>
                    <a:p>
                      <a:pPr marL="0" lvl="0" indent="0" algn="l" rtl="0">
                        <a:lnSpc>
                          <a:spcPct val="115000"/>
                        </a:lnSpc>
                        <a:spcBef>
                          <a:spcPts val="1200"/>
                        </a:spcBef>
                        <a:spcAft>
                          <a:spcPts val="0"/>
                        </a:spcAft>
                        <a:buClr>
                          <a:schemeClr val="dk1"/>
                        </a:buClr>
                        <a:buSzPts val="1100"/>
                        <a:buFont typeface="Arial"/>
                        <a:buNone/>
                      </a:pPr>
                      <a:r>
                        <a:rPr lang="en-US" sz="1300"/>
                        <a:t>Bank loan approval </a:t>
                      </a:r>
                      <a:endParaRPr sz="1300"/>
                    </a:p>
                    <a:p>
                      <a:pPr marL="0" lvl="0" indent="0" algn="l" rtl="0">
                        <a:spcBef>
                          <a:spcPts val="1200"/>
                        </a:spcBef>
                        <a:spcAft>
                          <a:spcPts val="0"/>
                        </a:spcAft>
                        <a:buNone/>
                      </a:pPr>
                      <a:endParaRPr sz="1300"/>
                    </a:p>
                  </a:txBody>
                  <a:tcPr marL="91425" marR="91425" marT="91425" marB="91425"/>
                </a:tc>
                <a:tc>
                  <a:txBody>
                    <a:bodyPr/>
                    <a:lstStyle/>
                    <a:p>
                      <a:pPr marL="0" lvl="0" indent="0" algn="l" rtl="0">
                        <a:lnSpc>
                          <a:spcPct val="115000"/>
                        </a:lnSpc>
                        <a:spcBef>
                          <a:spcPts val="1200"/>
                        </a:spcBef>
                        <a:spcAft>
                          <a:spcPts val="0"/>
                        </a:spcAft>
                        <a:buClr>
                          <a:schemeClr val="dk1"/>
                        </a:buClr>
                        <a:buSzPts val="1100"/>
                        <a:buFont typeface="Arial"/>
                        <a:buNone/>
                      </a:pPr>
                      <a:r>
                        <a:rPr lang="en-US" sz="1300"/>
                        <a:t>Face recognition in smartphones </a:t>
                      </a:r>
                      <a:endParaRPr sz="1300"/>
                    </a:p>
                    <a:p>
                      <a:pPr marL="0" lvl="0" indent="0" algn="l" rtl="0">
                        <a:spcBef>
                          <a:spcPts val="1200"/>
                        </a:spcBef>
                        <a:spcAft>
                          <a:spcPts val="0"/>
                        </a:spcAft>
                        <a:buNone/>
                      </a:pPr>
                      <a:endParaRPr sz="1300"/>
                    </a:p>
                  </a:txBody>
                  <a:tcPr marL="91425" marR="91425" marT="91425" marB="91425"/>
                </a:tc>
                <a:tc>
                  <a:txBody>
                    <a:bodyPr/>
                    <a:lstStyle/>
                    <a:p>
                      <a:pPr marL="0" lvl="0" indent="0" algn="l" rtl="0">
                        <a:lnSpc>
                          <a:spcPct val="115000"/>
                        </a:lnSpc>
                        <a:spcBef>
                          <a:spcPts val="1200"/>
                        </a:spcBef>
                        <a:spcAft>
                          <a:spcPts val="0"/>
                        </a:spcAft>
                        <a:buClr>
                          <a:schemeClr val="dk1"/>
                        </a:buClr>
                        <a:buSzPts val="1100"/>
                        <a:buFont typeface="Arial"/>
                        <a:buNone/>
                      </a:pPr>
                      <a:r>
                        <a:rPr lang="en-US" sz="1300"/>
                        <a:t>Surveillance camera face tracking</a:t>
                      </a:r>
                      <a:endParaRPr sz="1300"/>
                    </a:p>
                    <a:p>
                      <a:pPr marL="0" lvl="0" indent="0" algn="l" rtl="0">
                        <a:spcBef>
                          <a:spcPts val="1200"/>
                        </a:spcBef>
                        <a:spcAft>
                          <a:spcPts val="0"/>
                        </a:spcAft>
                        <a:buNone/>
                      </a:pPr>
                      <a:endParaRPr sz="1300"/>
                    </a:p>
                  </a:txBody>
                  <a:tcPr marL="91425" marR="91425" marT="91425" marB="91425"/>
                </a:tc>
                <a:extLst>
                  <a:ext uri="{0D108BD9-81ED-4DB2-BD59-A6C34878D82A}">
                    <a16:rowId xmlns:a16="http://schemas.microsoft.com/office/drawing/2014/main" val="10003"/>
                  </a:ext>
                </a:extLst>
              </a:tr>
              <a:tr h="788625">
                <a:tc>
                  <a:txBody>
                    <a:bodyPr/>
                    <a:lstStyle/>
                    <a:p>
                      <a:pPr marL="0" lvl="0" indent="0" algn="l" rtl="0">
                        <a:spcBef>
                          <a:spcPts val="0"/>
                        </a:spcBef>
                        <a:spcAft>
                          <a:spcPts val="0"/>
                        </a:spcAft>
                        <a:buNone/>
                      </a:pPr>
                      <a:r>
                        <a:rPr lang="en-US" sz="1300"/>
                        <a:t>Key Strength</a:t>
                      </a:r>
                      <a:endParaRPr sz="1300"/>
                    </a:p>
                  </a:txBody>
                  <a:tcPr marL="91425" marR="91425" marT="91425" marB="91425"/>
                </a:tc>
                <a:tc>
                  <a:txBody>
                    <a:bodyPr/>
                    <a:lstStyle/>
                    <a:p>
                      <a:pPr marL="0" lvl="0" indent="0" algn="l" rtl="0">
                        <a:lnSpc>
                          <a:spcPct val="115000"/>
                        </a:lnSpc>
                        <a:spcBef>
                          <a:spcPts val="1200"/>
                        </a:spcBef>
                        <a:spcAft>
                          <a:spcPts val="0"/>
                        </a:spcAft>
                        <a:buClr>
                          <a:schemeClr val="dk1"/>
                        </a:buClr>
                        <a:buSzPts val="1100"/>
                        <a:buFont typeface="Arial"/>
                        <a:buNone/>
                      </a:pPr>
                      <a:r>
                        <a:rPr lang="en-US" sz="1300"/>
                        <a:t>General-purpose </a:t>
                      </a:r>
                      <a:endParaRPr sz="1300"/>
                    </a:p>
                    <a:p>
                      <a:pPr marL="0" lvl="0" indent="0" algn="l" rtl="0">
                        <a:spcBef>
                          <a:spcPts val="1200"/>
                        </a:spcBef>
                        <a:spcAft>
                          <a:spcPts val="0"/>
                        </a:spcAft>
                        <a:buNone/>
                      </a:pPr>
                      <a:endParaRPr sz="1300"/>
                    </a:p>
                  </a:txBody>
                  <a:tcPr marL="91425" marR="91425" marT="91425" marB="91425"/>
                </a:tc>
                <a:tc>
                  <a:txBody>
                    <a:bodyPr/>
                    <a:lstStyle/>
                    <a:p>
                      <a:pPr marL="0" lvl="0" indent="0" algn="l" rtl="0">
                        <a:lnSpc>
                          <a:spcPct val="115000"/>
                        </a:lnSpc>
                        <a:spcBef>
                          <a:spcPts val="1200"/>
                        </a:spcBef>
                        <a:spcAft>
                          <a:spcPts val="0"/>
                        </a:spcAft>
                        <a:buClr>
                          <a:schemeClr val="dk1"/>
                        </a:buClr>
                        <a:buSzPts val="1100"/>
                        <a:buFont typeface="Arial"/>
                        <a:buNone/>
                      </a:pPr>
                      <a:r>
                        <a:rPr lang="en-US" sz="1300"/>
                        <a:t>Feature extraction from images </a:t>
                      </a:r>
                      <a:endParaRPr sz="1300"/>
                    </a:p>
                    <a:p>
                      <a:pPr marL="0" lvl="0" indent="0" algn="l" rtl="0">
                        <a:spcBef>
                          <a:spcPts val="1200"/>
                        </a:spcBef>
                        <a:spcAft>
                          <a:spcPts val="0"/>
                        </a:spcAft>
                        <a:buNone/>
                      </a:pPr>
                      <a:endParaRPr sz="1300"/>
                    </a:p>
                  </a:txBody>
                  <a:tcPr marL="91425" marR="91425" marT="91425" marB="91425"/>
                </a:tc>
                <a:tc>
                  <a:txBody>
                    <a:bodyPr/>
                    <a:lstStyle/>
                    <a:p>
                      <a:pPr marL="0" lvl="0" indent="0" algn="l" rtl="0">
                        <a:lnSpc>
                          <a:spcPct val="115000"/>
                        </a:lnSpc>
                        <a:spcBef>
                          <a:spcPts val="1200"/>
                        </a:spcBef>
                        <a:spcAft>
                          <a:spcPts val="0"/>
                        </a:spcAft>
                        <a:buClr>
                          <a:schemeClr val="dk1"/>
                        </a:buClr>
                        <a:buSzPts val="1100"/>
                        <a:buFont typeface="Arial"/>
                        <a:buNone/>
                      </a:pPr>
                      <a:r>
                        <a:rPr lang="en-US" sz="1300"/>
                        <a:t>Robust face detection and alignment</a:t>
                      </a:r>
                      <a:endParaRPr sz="1300"/>
                    </a:p>
                    <a:p>
                      <a:pPr marL="0" lvl="0" indent="0" algn="l" rtl="0">
                        <a:spcBef>
                          <a:spcPts val="1200"/>
                        </a:spcBef>
                        <a:spcAft>
                          <a:spcPts val="0"/>
                        </a:spcAft>
                        <a:buNone/>
                      </a:pPr>
                      <a:endParaRPr sz="1300"/>
                    </a:p>
                  </a:txBody>
                  <a:tcPr marL="91425" marR="91425" marT="91425" marB="91425"/>
                </a:tc>
                <a:extLst>
                  <a:ext uri="{0D108BD9-81ED-4DB2-BD59-A6C34878D82A}">
                    <a16:rowId xmlns:a16="http://schemas.microsoft.com/office/drawing/2014/main" val="10004"/>
                  </a:ext>
                </a:extLst>
              </a:tr>
              <a:tr h="940125">
                <a:tc>
                  <a:txBody>
                    <a:bodyPr/>
                    <a:lstStyle/>
                    <a:p>
                      <a:pPr marL="0" lvl="0" indent="0" algn="l" rtl="0">
                        <a:spcBef>
                          <a:spcPts val="0"/>
                        </a:spcBef>
                        <a:spcAft>
                          <a:spcPts val="0"/>
                        </a:spcAft>
                        <a:buNone/>
                      </a:pPr>
                      <a:r>
                        <a:rPr lang="en-US" sz="1300"/>
                        <a:t>Specialization</a:t>
                      </a:r>
                      <a:endParaRPr sz="1300"/>
                    </a:p>
                  </a:txBody>
                  <a:tcPr marL="91425" marR="91425" marT="91425" marB="91425"/>
                </a:tc>
                <a:tc>
                  <a:txBody>
                    <a:bodyPr/>
                    <a:lstStyle/>
                    <a:p>
                      <a:pPr marL="0" lvl="0" indent="0" algn="l" rtl="0">
                        <a:lnSpc>
                          <a:spcPct val="115000"/>
                        </a:lnSpc>
                        <a:spcBef>
                          <a:spcPts val="1200"/>
                        </a:spcBef>
                        <a:spcAft>
                          <a:spcPts val="0"/>
                        </a:spcAft>
                        <a:buClr>
                          <a:schemeClr val="dk1"/>
                        </a:buClr>
                        <a:buSzPts val="1100"/>
                        <a:buFont typeface="Arial"/>
                        <a:buNone/>
                      </a:pPr>
                      <a:r>
                        <a:rPr lang="en-US" sz="1300"/>
                        <a:t>No spatial feature handling </a:t>
                      </a:r>
                      <a:endParaRPr sz="1300"/>
                    </a:p>
                    <a:p>
                      <a:pPr marL="0" lvl="0" indent="0" algn="l" rtl="0">
                        <a:spcBef>
                          <a:spcPts val="1200"/>
                        </a:spcBef>
                        <a:spcAft>
                          <a:spcPts val="0"/>
                        </a:spcAft>
                        <a:buNone/>
                      </a:pPr>
                      <a:endParaRPr sz="1300"/>
                    </a:p>
                  </a:txBody>
                  <a:tcPr marL="91425" marR="91425" marT="91425" marB="91425"/>
                </a:tc>
                <a:tc>
                  <a:txBody>
                    <a:bodyPr/>
                    <a:lstStyle/>
                    <a:p>
                      <a:pPr marL="0" lvl="0" indent="0" algn="l" rtl="0">
                        <a:lnSpc>
                          <a:spcPct val="115000"/>
                        </a:lnSpc>
                        <a:spcBef>
                          <a:spcPts val="1200"/>
                        </a:spcBef>
                        <a:spcAft>
                          <a:spcPts val="0"/>
                        </a:spcAft>
                        <a:buClr>
                          <a:schemeClr val="dk1"/>
                        </a:buClr>
                        <a:buSzPts val="1100"/>
                        <a:buFont typeface="Arial"/>
                        <a:buNone/>
                      </a:pPr>
                      <a:r>
                        <a:rPr lang="en-US" sz="1300"/>
                        <a:t>Detects spatial patterns </a:t>
                      </a:r>
                      <a:endParaRPr sz="1300"/>
                    </a:p>
                    <a:p>
                      <a:pPr marL="0" lvl="0" indent="0" algn="l" rtl="0">
                        <a:spcBef>
                          <a:spcPts val="1200"/>
                        </a:spcBef>
                        <a:spcAft>
                          <a:spcPts val="0"/>
                        </a:spcAft>
                        <a:buNone/>
                      </a:pPr>
                      <a:endParaRPr sz="1300"/>
                    </a:p>
                  </a:txBody>
                  <a:tcPr marL="91425" marR="91425" marT="91425" marB="91425"/>
                </a:tc>
                <a:tc>
                  <a:txBody>
                    <a:bodyPr/>
                    <a:lstStyle/>
                    <a:p>
                      <a:pPr marL="0" lvl="0" indent="0" algn="l" rtl="0">
                        <a:lnSpc>
                          <a:spcPct val="115000"/>
                        </a:lnSpc>
                        <a:spcBef>
                          <a:spcPts val="1200"/>
                        </a:spcBef>
                        <a:spcAft>
                          <a:spcPts val="0"/>
                        </a:spcAft>
                        <a:buClr>
                          <a:schemeClr val="dk1"/>
                        </a:buClr>
                        <a:buSzPts val="1100"/>
                        <a:buFont typeface="Arial"/>
                        <a:buNone/>
                      </a:pPr>
                      <a:r>
                        <a:rPr lang="en-US" sz="1300" dirty="0"/>
                        <a:t>Detects faces and key facial features</a:t>
                      </a:r>
                      <a:endParaRPr sz="1300" dirty="0"/>
                    </a:p>
                    <a:p>
                      <a:pPr marL="0" lvl="0" indent="0" algn="l" rtl="0">
                        <a:spcBef>
                          <a:spcPts val="1200"/>
                        </a:spcBef>
                        <a:spcAft>
                          <a:spcPts val="0"/>
                        </a:spcAft>
                        <a:buNone/>
                      </a:pPr>
                      <a:endParaRPr sz="1300" dirty="0"/>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g312daf610b4_0_58"/>
          <p:cNvSpPr txBox="1">
            <a:spLocks noGrp="1"/>
          </p:cNvSpPr>
          <p:nvPr>
            <p:ph type="title"/>
          </p:nvPr>
        </p:nvSpPr>
        <p:spPr>
          <a:xfrm>
            <a:off x="609600" y="650200"/>
            <a:ext cx="10972800" cy="1229700"/>
          </a:xfrm>
          <a:prstGeom prst="rect">
            <a:avLst/>
          </a:prstGeom>
        </p:spPr>
        <p:txBody>
          <a:bodyPr spcFirstLastPara="1" wrap="square" lIns="91425" tIns="45700" rIns="91425" bIns="45700" anchor="ctr" anchorCtr="0">
            <a:noAutofit/>
          </a:bodyPr>
          <a:lstStyle/>
          <a:p>
            <a:pPr marL="0" lvl="0" indent="0" algn="ctr" rtl="0">
              <a:lnSpc>
                <a:spcPct val="115000"/>
              </a:lnSpc>
              <a:spcBef>
                <a:spcPts val="1400"/>
              </a:spcBef>
              <a:spcAft>
                <a:spcPts val="400"/>
              </a:spcAft>
              <a:buNone/>
            </a:pPr>
            <a:r>
              <a:rPr lang="en-US" b="1">
                <a:solidFill>
                  <a:schemeClr val="dk1"/>
                </a:solidFill>
              </a:rPr>
              <a:t>MTCNN (Multi-Task Cascaded Convolutional Neural Network)</a:t>
            </a:r>
            <a:endParaRPr b="1"/>
          </a:p>
        </p:txBody>
      </p:sp>
      <p:sp>
        <p:nvSpPr>
          <p:cNvPr id="561" name="Google Shape;561;g312daf610b4_0_58"/>
          <p:cNvSpPr txBox="1">
            <a:spLocks noGrp="1"/>
          </p:cNvSpPr>
          <p:nvPr>
            <p:ph type="body" idx="1"/>
          </p:nvPr>
        </p:nvSpPr>
        <p:spPr>
          <a:xfrm>
            <a:off x="609600" y="2182712"/>
            <a:ext cx="11409300" cy="44463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2000" b="1"/>
              <a:t>What is MTCNN?</a:t>
            </a:r>
            <a:endParaRPr sz="2000" b="1"/>
          </a:p>
          <a:p>
            <a:pPr marL="457200" lvl="0" indent="-355600" algn="l" rtl="0">
              <a:lnSpc>
                <a:spcPct val="115000"/>
              </a:lnSpc>
              <a:spcBef>
                <a:spcPts val="1200"/>
              </a:spcBef>
              <a:spcAft>
                <a:spcPts val="0"/>
              </a:spcAft>
              <a:buClr>
                <a:schemeClr val="dk1"/>
              </a:buClr>
              <a:buSzPts val="2000"/>
              <a:buChar char="●"/>
            </a:pPr>
            <a:r>
              <a:rPr lang="en-US" sz="2000" dirty="0"/>
              <a:t>MTCNN is a specialized CNN architecture tailored for </a:t>
            </a:r>
            <a:r>
              <a:rPr lang="en-US" sz="2000" b="1" dirty="0"/>
              <a:t>real-time face detection</a:t>
            </a:r>
            <a:r>
              <a:rPr lang="en-US" sz="2000" dirty="0"/>
              <a:t> and alignment.</a:t>
            </a:r>
            <a:endParaRPr sz="2000" dirty="0"/>
          </a:p>
          <a:p>
            <a:pPr marL="457200" lvl="0" indent="-355600" algn="l" rtl="0">
              <a:lnSpc>
                <a:spcPct val="115000"/>
              </a:lnSpc>
              <a:spcBef>
                <a:spcPts val="0"/>
              </a:spcBef>
              <a:spcAft>
                <a:spcPts val="0"/>
              </a:spcAft>
              <a:buClr>
                <a:schemeClr val="dk1"/>
              </a:buClr>
              <a:buSzPts val="2000"/>
              <a:buChar char="●"/>
            </a:pPr>
            <a:r>
              <a:rPr lang="en-US" sz="2000" dirty="0"/>
              <a:t>It consists of three stages of CNNs that work in a cascade, refining the detection results through each stage, which makes it particularly accurate and robust.</a:t>
            </a:r>
            <a:endParaRPr sz="2000" dirty="0"/>
          </a:p>
          <a:p>
            <a:pPr marL="0" lvl="0" indent="0" algn="l" rtl="0">
              <a:lnSpc>
                <a:spcPct val="115000"/>
              </a:lnSpc>
              <a:spcBef>
                <a:spcPts val="1200"/>
              </a:spcBef>
              <a:spcAft>
                <a:spcPts val="0"/>
              </a:spcAft>
              <a:buNone/>
            </a:pPr>
            <a:r>
              <a:rPr lang="en-US" sz="2000" b="1" dirty="0"/>
              <a:t>Three-Stage Process</a:t>
            </a:r>
            <a:r>
              <a:rPr lang="en-US" sz="2000" dirty="0"/>
              <a:t>:</a:t>
            </a:r>
            <a:endParaRPr sz="2000" dirty="0"/>
          </a:p>
          <a:p>
            <a:pPr marL="457200" lvl="0" indent="-355600" algn="l" rtl="0">
              <a:lnSpc>
                <a:spcPct val="115000"/>
              </a:lnSpc>
              <a:spcBef>
                <a:spcPts val="1200"/>
              </a:spcBef>
              <a:spcAft>
                <a:spcPts val="0"/>
              </a:spcAft>
              <a:buClr>
                <a:schemeClr val="dk1"/>
              </a:buClr>
              <a:buSzPts val="2000"/>
              <a:buChar char="●"/>
            </a:pPr>
            <a:r>
              <a:rPr lang="en-US" sz="2000" b="1" dirty="0"/>
              <a:t>Stage 1: Proposal Network (P-Net)</a:t>
            </a:r>
            <a:r>
              <a:rPr lang="en-US" sz="2000" dirty="0"/>
              <a:t> - This network scans the image for candidate face regions and quickly rejects regions without faces.</a:t>
            </a:r>
            <a:endParaRPr sz="2000" dirty="0"/>
          </a:p>
          <a:p>
            <a:pPr marL="457200" lvl="0" indent="-355600" algn="l" rtl="0">
              <a:lnSpc>
                <a:spcPct val="115000"/>
              </a:lnSpc>
              <a:spcBef>
                <a:spcPts val="0"/>
              </a:spcBef>
              <a:spcAft>
                <a:spcPts val="0"/>
              </a:spcAft>
              <a:buClr>
                <a:schemeClr val="dk1"/>
              </a:buClr>
              <a:buSzPts val="2000"/>
              <a:buChar char="●"/>
            </a:pPr>
            <a:r>
              <a:rPr lang="en-US" sz="2000" b="1" dirty="0"/>
              <a:t>Stage 2: Refine Network (R-Net)</a:t>
            </a:r>
            <a:r>
              <a:rPr lang="en-US" sz="2000" dirty="0"/>
              <a:t> - The R-Net refines the candidates from the P-Net to improve the accuracy and reduce false positives.</a:t>
            </a:r>
            <a:endParaRPr sz="2000" dirty="0"/>
          </a:p>
          <a:p>
            <a:pPr marL="457200" lvl="0" indent="-355600" algn="l" rtl="0">
              <a:lnSpc>
                <a:spcPct val="115000"/>
              </a:lnSpc>
              <a:spcBef>
                <a:spcPts val="0"/>
              </a:spcBef>
              <a:spcAft>
                <a:spcPts val="0"/>
              </a:spcAft>
              <a:buClr>
                <a:schemeClr val="dk1"/>
              </a:buClr>
              <a:buSzPts val="2000"/>
              <a:buChar char="●"/>
            </a:pPr>
            <a:r>
              <a:rPr lang="en-US" sz="2000" b="1" dirty="0"/>
              <a:t>Stage 3: Output Network (O-Net)</a:t>
            </a:r>
            <a:r>
              <a:rPr lang="en-US" sz="2000" dirty="0"/>
              <a:t> - The O-Net further refines and identifies face landmarks (such as eyes, nose, mouth), helping align the face correctly.</a:t>
            </a:r>
            <a:endParaRPr sz="2000" dirty="0"/>
          </a:p>
          <a:p>
            <a:pPr marL="0" lvl="0" indent="0" algn="l" rtl="0">
              <a:lnSpc>
                <a:spcPct val="115000"/>
              </a:lnSpc>
              <a:spcBef>
                <a:spcPts val="1200"/>
              </a:spcBef>
              <a:spcAft>
                <a:spcPts val="0"/>
              </a:spcAft>
              <a:buNone/>
            </a:pPr>
            <a:endParaRPr sz="2000" b="1" dirty="0"/>
          </a:p>
          <a:p>
            <a:pPr marL="0" lvl="0" indent="0" algn="l" rtl="0">
              <a:lnSpc>
                <a:spcPct val="115000"/>
              </a:lnSpc>
              <a:spcBef>
                <a:spcPts val="1200"/>
              </a:spcBef>
              <a:spcAft>
                <a:spcPts val="1200"/>
              </a:spcAft>
              <a:buNone/>
            </a:pPr>
            <a:endParaRPr sz="2000" b="1" dirty="0"/>
          </a:p>
        </p:txBody>
      </p:sp>
      <p:sp>
        <p:nvSpPr>
          <p:cNvPr id="562" name="Google Shape;562;g312daf610b4_0_58"/>
          <p:cNvSpPr txBox="1">
            <a:spLocks noGrp="1"/>
          </p:cNvSpPr>
          <p:nvPr>
            <p:ph type="sldNum" idx="12"/>
          </p:nvPr>
        </p:nvSpPr>
        <p:spPr>
          <a:xfrm>
            <a:off x="10160000" y="18288"/>
            <a:ext cx="1422300" cy="329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US"/>
              <a:t>52</a:t>
            </a:fld>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g31ac151a946_0_0"/>
          <p:cNvSpPr txBox="1">
            <a:spLocks noGrp="1"/>
          </p:cNvSpPr>
          <p:nvPr>
            <p:ph type="title"/>
          </p:nvPr>
        </p:nvSpPr>
        <p:spPr>
          <a:xfrm>
            <a:off x="609600" y="533400"/>
            <a:ext cx="11149200" cy="990600"/>
          </a:xfrm>
          <a:prstGeom prst="rect">
            <a:avLst/>
          </a:prstGeom>
        </p:spPr>
        <p:txBody>
          <a:bodyPr spcFirstLastPara="1" wrap="square" lIns="91425" tIns="45700" rIns="91425" bIns="45700" anchor="ctr" anchorCtr="0">
            <a:normAutofit fontScale="90000"/>
          </a:bodyPr>
          <a:lstStyle/>
          <a:p>
            <a:pPr marL="0" lvl="0" indent="0" algn="ctr" rtl="0">
              <a:lnSpc>
                <a:spcPct val="115000"/>
              </a:lnSpc>
              <a:spcBef>
                <a:spcPts val="1200"/>
              </a:spcBef>
              <a:spcAft>
                <a:spcPts val="1200"/>
              </a:spcAft>
              <a:buNone/>
            </a:pPr>
            <a:r>
              <a:rPr lang="en-US" b="1">
                <a:solidFill>
                  <a:schemeClr val="dk1"/>
                </a:solidFill>
              </a:rPr>
              <a:t>Stage 1: Proposal Network (P-Net)</a:t>
            </a:r>
            <a:endParaRPr/>
          </a:p>
        </p:txBody>
      </p:sp>
      <p:sp>
        <p:nvSpPr>
          <p:cNvPr id="569" name="Google Shape;569;g31ac151a946_0_0"/>
          <p:cNvSpPr txBox="1">
            <a:spLocks noGrp="1"/>
          </p:cNvSpPr>
          <p:nvPr>
            <p:ph type="body" idx="1"/>
          </p:nvPr>
        </p:nvSpPr>
        <p:spPr>
          <a:xfrm>
            <a:off x="609600" y="1600200"/>
            <a:ext cx="6005400" cy="4876800"/>
          </a:xfrm>
          <a:prstGeom prst="rect">
            <a:avLst/>
          </a:prstGeom>
        </p:spPr>
        <p:txBody>
          <a:bodyPr spcFirstLastPara="1" wrap="square" lIns="91425" tIns="45700" rIns="91425" bIns="45700" anchor="t" anchorCtr="0">
            <a:normAutofit/>
          </a:bodyPr>
          <a:lstStyle/>
          <a:p>
            <a:pPr marL="749300" lvl="0" indent="-374650" algn="just" rtl="0">
              <a:lnSpc>
                <a:spcPct val="115000"/>
              </a:lnSpc>
              <a:spcBef>
                <a:spcPts val="3200"/>
              </a:spcBef>
              <a:spcAft>
                <a:spcPts val="0"/>
              </a:spcAft>
              <a:buClr>
                <a:srgbClr val="242424"/>
              </a:buClr>
              <a:buSzPts val="2300"/>
              <a:buFont typeface="Georgia"/>
              <a:buAutoNum type="arabicPeriod"/>
            </a:pPr>
            <a:r>
              <a:rPr lang="en-US" sz="2300">
                <a:solidFill>
                  <a:srgbClr val="242424"/>
                </a:solidFill>
                <a:highlight>
                  <a:srgbClr val="FFFFFF"/>
                </a:highlight>
              </a:rPr>
              <a:t>In the first stage the MTCNN creates multiple frames which scans through the entire image starting from the top left corner and eventually progressing towards the bottom right corner. The information retrieval process is called P-Net(Proposal Net) , fully connected CNN.</a:t>
            </a:r>
            <a:endParaRPr sz="1900">
              <a:highlight>
                <a:srgbClr val="FFFFFF"/>
              </a:highlight>
            </a:endParaRPr>
          </a:p>
          <a:p>
            <a:pPr marL="0" lvl="0" indent="0" algn="just" rtl="0">
              <a:lnSpc>
                <a:spcPct val="115000"/>
              </a:lnSpc>
              <a:spcBef>
                <a:spcPts val="360"/>
              </a:spcBef>
              <a:spcAft>
                <a:spcPts val="0"/>
              </a:spcAft>
              <a:buNone/>
            </a:pPr>
            <a:endParaRPr sz="3200"/>
          </a:p>
        </p:txBody>
      </p:sp>
      <p:sp>
        <p:nvSpPr>
          <p:cNvPr id="570" name="Google Shape;570;g31ac151a946_0_0"/>
          <p:cNvSpPr txBox="1">
            <a:spLocks noGrp="1"/>
          </p:cNvSpPr>
          <p:nvPr>
            <p:ph type="sldNum" idx="12"/>
          </p:nvPr>
        </p:nvSpPr>
        <p:spPr>
          <a:xfrm>
            <a:off x="10160000" y="18288"/>
            <a:ext cx="1422300" cy="329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US"/>
              <a:t>53</a:t>
            </a:fld>
            <a:endParaRPr/>
          </a:p>
        </p:txBody>
      </p:sp>
      <p:sp>
        <p:nvSpPr>
          <p:cNvPr id="571" name="Google Shape;571;g31ac151a946_0_0"/>
          <p:cNvSpPr txBox="1"/>
          <p:nvPr/>
        </p:nvSpPr>
        <p:spPr>
          <a:xfrm>
            <a:off x="7835438" y="4928100"/>
            <a:ext cx="3000000" cy="1167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4200"/>
              </a:spcBef>
              <a:spcAft>
                <a:spcPts val="0"/>
              </a:spcAft>
              <a:buNone/>
            </a:pPr>
            <a:r>
              <a:rPr lang="en-US" sz="1550" b="1">
                <a:solidFill>
                  <a:srgbClr val="6B6B6B"/>
                </a:solidFill>
                <a:highlight>
                  <a:srgbClr val="FFFFFF"/>
                </a:highlight>
              </a:rPr>
              <a:t>Pipeline for </a:t>
            </a:r>
            <a:r>
              <a:rPr lang="en-US" sz="1550" b="1" u="sng">
                <a:solidFill>
                  <a:schemeClr val="hlink"/>
                </a:solidFill>
                <a:highlight>
                  <a:srgbClr val="FFFFFF"/>
                </a:highlight>
                <a:hlinkClick r:id="rId3"/>
              </a:rPr>
              <a:t>MTCNN</a:t>
            </a:r>
            <a:r>
              <a:rPr lang="en-US" sz="1550" b="1">
                <a:solidFill>
                  <a:srgbClr val="6B6B6B"/>
                </a:solidFill>
                <a:highlight>
                  <a:srgbClr val="FFFFFF"/>
                </a:highlight>
              </a:rPr>
              <a:t>.</a:t>
            </a:r>
            <a:endParaRPr sz="1550" b="1">
              <a:solidFill>
                <a:srgbClr val="6B6B6B"/>
              </a:solidFill>
              <a:highlight>
                <a:srgbClr val="FFFFFF"/>
              </a:highlight>
            </a:endParaRPr>
          </a:p>
          <a:p>
            <a:pPr marL="0" lvl="0" indent="0" algn="l" rtl="0">
              <a:lnSpc>
                <a:spcPct val="115000"/>
              </a:lnSpc>
              <a:spcBef>
                <a:spcPts val="4200"/>
              </a:spcBef>
              <a:spcAft>
                <a:spcPts val="0"/>
              </a:spcAft>
              <a:buNone/>
            </a:pPr>
            <a:endParaRPr sz="1100">
              <a:solidFill>
                <a:schemeClr val="dk1"/>
              </a:solidFill>
              <a:highlight>
                <a:srgbClr val="FFFFFF"/>
              </a:highlight>
              <a:latin typeface="Roboto"/>
              <a:ea typeface="Roboto"/>
              <a:cs typeface="Roboto"/>
              <a:sym typeface="Roboto"/>
            </a:endParaRPr>
          </a:p>
        </p:txBody>
      </p:sp>
      <p:pic>
        <p:nvPicPr>
          <p:cNvPr id="572" name="Google Shape;572;g31ac151a946_0_0"/>
          <p:cNvPicPr preferRelativeResize="0"/>
          <p:nvPr/>
        </p:nvPicPr>
        <p:blipFill>
          <a:blip r:embed="rId4">
            <a:alphaModFix/>
          </a:blip>
          <a:stretch>
            <a:fillRect/>
          </a:stretch>
        </p:blipFill>
        <p:spPr>
          <a:xfrm>
            <a:off x="6742425" y="1600200"/>
            <a:ext cx="5272200" cy="2985746"/>
          </a:xfrm>
          <a:prstGeom prst="rect">
            <a:avLst/>
          </a:prstGeom>
          <a:noFill/>
          <a:ln>
            <a:noFill/>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g31a6a04bad6_1_1"/>
          <p:cNvSpPr txBox="1">
            <a:spLocks noGrp="1"/>
          </p:cNvSpPr>
          <p:nvPr>
            <p:ph type="title"/>
          </p:nvPr>
        </p:nvSpPr>
        <p:spPr>
          <a:xfrm>
            <a:off x="609600" y="533400"/>
            <a:ext cx="10972800" cy="9906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a:solidFill>
                  <a:schemeClr val="dk1"/>
                </a:solidFill>
              </a:rPr>
              <a:t>Working of P-Net</a:t>
            </a:r>
            <a:endParaRPr b="1">
              <a:solidFill>
                <a:schemeClr val="dk1"/>
              </a:solidFill>
            </a:endParaRPr>
          </a:p>
        </p:txBody>
      </p:sp>
      <p:sp>
        <p:nvSpPr>
          <p:cNvPr id="579" name="Google Shape;579;g31a6a04bad6_1_1"/>
          <p:cNvSpPr txBox="1">
            <a:spLocks noGrp="1"/>
          </p:cNvSpPr>
          <p:nvPr>
            <p:ph type="body" idx="1"/>
          </p:nvPr>
        </p:nvSpPr>
        <p:spPr>
          <a:xfrm>
            <a:off x="609600" y="1600200"/>
            <a:ext cx="10972800" cy="48768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endParaRPr/>
          </a:p>
        </p:txBody>
      </p:sp>
      <p:sp>
        <p:nvSpPr>
          <p:cNvPr id="580" name="Google Shape;580;g31a6a04bad6_1_1"/>
          <p:cNvSpPr txBox="1">
            <a:spLocks noGrp="1"/>
          </p:cNvSpPr>
          <p:nvPr>
            <p:ph type="sldNum" idx="12"/>
          </p:nvPr>
        </p:nvSpPr>
        <p:spPr>
          <a:xfrm>
            <a:off x="10160000" y="18288"/>
            <a:ext cx="1422300" cy="329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US"/>
              <a:t>54</a:t>
            </a:fld>
            <a:endParaRPr/>
          </a:p>
        </p:txBody>
      </p:sp>
      <p:pic>
        <p:nvPicPr>
          <p:cNvPr id="581" name="Google Shape;581;g31a6a04bad6_1_1"/>
          <p:cNvPicPr preferRelativeResize="0"/>
          <p:nvPr/>
        </p:nvPicPr>
        <p:blipFill>
          <a:blip r:embed="rId3">
            <a:alphaModFix/>
          </a:blip>
          <a:stretch>
            <a:fillRect/>
          </a:stretch>
        </p:blipFill>
        <p:spPr>
          <a:xfrm>
            <a:off x="609600" y="1600200"/>
            <a:ext cx="3946425" cy="5015426"/>
          </a:xfrm>
          <a:prstGeom prst="rect">
            <a:avLst/>
          </a:prstGeom>
          <a:noFill/>
          <a:ln>
            <a:noFill/>
          </a:ln>
        </p:spPr>
      </p:pic>
      <p:pic>
        <p:nvPicPr>
          <p:cNvPr id="582" name="Google Shape;582;g31a6a04bad6_1_1"/>
          <p:cNvPicPr preferRelativeResize="0"/>
          <p:nvPr/>
        </p:nvPicPr>
        <p:blipFill>
          <a:blip r:embed="rId4">
            <a:alphaModFix/>
          </a:blip>
          <a:stretch>
            <a:fillRect/>
          </a:stretch>
        </p:blipFill>
        <p:spPr>
          <a:xfrm>
            <a:off x="4917875" y="1600200"/>
            <a:ext cx="6604225" cy="3642100"/>
          </a:xfrm>
          <a:prstGeom prst="rect">
            <a:avLst/>
          </a:prstGeom>
          <a:noFill/>
          <a:ln>
            <a:noFill/>
          </a:ln>
        </p:spPr>
      </p:pic>
      <p:sp>
        <p:nvSpPr>
          <p:cNvPr id="583" name="Google Shape;583;g31a6a04bad6_1_1"/>
          <p:cNvSpPr txBox="1"/>
          <p:nvPr/>
        </p:nvSpPr>
        <p:spPr>
          <a:xfrm>
            <a:off x="6537600" y="5318500"/>
            <a:ext cx="4767900" cy="692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US" sz="1000">
                <a:solidFill>
                  <a:schemeClr val="dk1"/>
                </a:solidFill>
              </a:rPr>
              <a:t>(Reference:</a:t>
            </a:r>
            <a:endParaRPr sz="1000">
              <a:solidFill>
                <a:schemeClr val="dk1"/>
              </a:solidFill>
            </a:endParaRPr>
          </a:p>
          <a:p>
            <a:pPr marL="0" lvl="0" indent="0" algn="r" rtl="0">
              <a:lnSpc>
                <a:spcPct val="115000"/>
              </a:lnSpc>
              <a:spcBef>
                <a:spcPts val="0"/>
              </a:spcBef>
              <a:spcAft>
                <a:spcPts val="0"/>
              </a:spcAft>
              <a:buNone/>
            </a:pPr>
            <a:r>
              <a:rPr lang="en-US" sz="1000" u="sng">
                <a:solidFill>
                  <a:schemeClr val="hlink"/>
                </a:solidFill>
                <a:hlinkClick r:id="rId5"/>
              </a:rPr>
              <a:t>https://towardsdatascience.com/face-detection-neural-network-structure-257b8f6f85d1</a:t>
            </a:r>
            <a:r>
              <a:rPr lang="en-US" sz="1000">
                <a:solidFill>
                  <a:schemeClr val="dk1"/>
                </a:solidFill>
              </a:rPr>
              <a:t> </a:t>
            </a:r>
            <a:endParaRPr sz="1000">
              <a:solidFill>
                <a:schemeClr val="dk1"/>
              </a:solidFill>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g31ac151a946_0_12"/>
          <p:cNvSpPr txBox="1">
            <a:spLocks noGrp="1"/>
          </p:cNvSpPr>
          <p:nvPr>
            <p:ph type="title"/>
          </p:nvPr>
        </p:nvSpPr>
        <p:spPr>
          <a:xfrm>
            <a:off x="609600" y="533400"/>
            <a:ext cx="10580400" cy="990600"/>
          </a:xfrm>
          <a:prstGeom prst="rect">
            <a:avLst/>
          </a:prstGeom>
        </p:spPr>
        <p:txBody>
          <a:bodyPr spcFirstLastPara="1" wrap="square" lIns="91425" tIns="45700" rIns="91425" bIns="45700" anchor="ctr" anchorCtr="0">
            <a:normAutofit fontScale="90000"/>
          </a:bodyPr>
          <a:lstStyle/>
          <a:p>
            <a:pPr marL="0" lvl="0" indent="0" algn="ctr" rtl="0">
              <a:lnSpc>
                <a:spcPct val="115000"/>
              </a:lnSpc>
              <a:spcBef>
                <a:spcPts val="1200"/>
              </a:spcBef>
              <a:spcAft>
                <a:spcPts val="1200"/>
              </a:spcAft>
              <a:buNone/>
            </a:pPr>
            <a:r>
              <a:rPr lang="en-US" b="1">
                <a:solidFill>
                  <a:schemeClr val="dk1"/>
                </a:solidFill>
              </a:rPr>
              <a:t>Stage 2: Refine Network (R-Net)</a:t>
            </a:r>
            <a:r>
              <a:rPr lang="en-US">
                <a:solidFill>
                  <a:schemeClr val="dk1"/>
                </a:solidFill>
              </a:rPr>
              <a:t> </a:t>
            </a:r>
            <a:endParaRPr/>
          </a:p>
        </p:txBody>
      </p:sp>
      <p:sp>
        <p:nvSpPr>
          <p:cNvPr id="590" name="Google Shape;590;g31ac151a946_0_12"/>
          <p:cNvSpPr txBox="1">
            <a:spLocks noGrp="1"/>
          </p:cNvSpPr>
          <p:nvPr>
            <p:ph type="body" idx="1"/>
          </p:nvPr>
        </p:nvSpPr>
        <p:spPr>
          <a:xfrm>
            <a:off x="609600" y="1600200"/>
            <a:ext cx="10709700" cy="1538100"/>
          </a:xfrm>
          <a:prstGeom prst="rect">
            <a:avLst/>
          </a:prstGeom>
        </p:spPr>
        <p:txBody>
          <a:bodyPr spcFirstLastPara="1" wrap="square" lIns="91425" tIns="45700" rIns="91425" bIns="45700" anchor="t" anchorCtr="0">
            <a:normAutofit fontScale="92500"/>
          </a:bodyPr>
          <a:lstStyle/>
          <a:p>
            <a:pPr marL="457200" lvl="0" indent="-374650" algn="just" rtl="0">
              <a:lnSpc>
                <a:spcPct val="115000"/>
              </a:lnSpc>
              <a:spcBef>
                <a:spcPts val="1700"/>
              </a:spcBef>
              <a:spcAft>
                <a:spcPts val="0"/>
              </a:spcAft>
              <a:buClr>
                <a:srgbClr val="242424"/>
              </a:buClr>
              <a:buSzPts val="2300"/>
              <a:buFont typeface="Georgia"/>
              <a:buAutoNum type="arabicPeriod"/>
            </a:pPr>
            <a:r>
              <a:rPr lang="en-US" sz="2300">
                <a:solidFill>
                  <a:srgbClr val="242424"/>
                </a:solidFill>
                <a:highlight>
                  <a:srgbClr val="FFFFFF"/>
                </a:highlight>
              </a:rPr>
              <a:t>In the second stage all the information from P-Net is used as an input for the next layer of CNN called as</a:t>
            </a:r>
            <a:r>
              <a:rPr lang="en-US" sz="2300" b="1">
                <a:solidFill>
                  <a:srgbClr val="242424"/>
                </a:solidFill>
                <a:highlight>
                  <a:srgbClr val="FFFFFF"/>
                </a:highlight>
              </a:rPr>
              <a:t> R-Net(Refinement Network)</a:t>
            </a:r>
            <a:r>
              <a:rPr lang="en-US" sz="2300">
                <a:solidFill>
                  <a:srgbClr val="242424"/>
                </a:solidFill>
                <a:highlight>
                  <a:srgbClr val="FFFFFF"/>
                </a:highlight>
              </a:rPr>
              <a:t>, a fully connected, complex CNN which rejects a majority of the frames which do not contain faces.</a:t>
            </a:r>
            <a:endParaRPr sz="3200"/>
          </a:p>
        </p:txBody>
      </p:sp>
      <p:sp>
        <p:nvSpPr>
          <p:cNvPr id="591" name="Google Shape;591;g31ac151a946_0_12"/>
          <p:cNvSpPr txBox="1">
            <a:spLocks noGrp="1"/>
          </p:cNvSpPr>
          <p:nvPr>
            <p:ph type="sldNum" idx="12"/>
          </p:nvPr>
        </p:nvSpPr>
        <p:spPr>
          <a:xfrm>
            <a:off x="10160000" y="18288"/>
            <a:ext cx="1422300" cy="329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55</a:t>
            </a:fld>
            <a:endParaRPr/>
          </a:p>
        </p:txBody>
      </p:sp>
      <p:pic>
        <p:nvPicPr>
          <p:cNvPr id="593" name="Google Shape;593;g31ac151a946_0_12"/>
          <p:cNvPicPr preferRelativeResize="0"/>
          <p:nvPr/>
        </p:nvPicPr>
        <p:blipFill>
          <a:blip r:embed="rId3">
            <a:alphaModFix/>
          </a:blip>
          <a:stretch>
            <a:fillRect/>
          </a:stretch>
        </p:blipFill>
        <p:spPr>
          <a:xfrm>
            <a:off x="1122575" y="3138300"/>
            <a:ext cx="10153650" cy="3086100"/>
          </a:xfrm>
          <a:prstGeom prst="rect">
            <a:avLst/>
          </a:prstGeom>
          <a:noFill/>
          <a:ln>
            <a:noFill/>
          </a:ln>
        </p:spPr>
      </p:pic>
      <p:sp>
        <p:nvSpPr>
          <p:cNvPr id="2" name="Rectangle 1"/>
          <p:cNvSpPr/>
          <p:nvPr/>
        </p:nvSpPr>
        <p:spPr>
          <a:xfrm>
            <a:off x="5246254" y="6054353"/>
            <a:ext cx="1906291" cy="340093"/>
          </a:xfrm>
          <a:prstGeom prst="rect">
            <a:avLst/>
          </a:prstGeom>
        </p:spPr>
        <p:txBody>
          <a:bodyPr wrap="none">
            <a:spAutoFit/>
          </a:bodyPr>
          <a:lstStyle/>
          <a:p>
            <a:pPr lvl="0" algn="ctr">
              <a:lnSpc>
                <a:spcPct val="115000"/>
              </a:lnSpc>
              <a:spcBef>
                <a:spcPts val="4200"/>
              </a:spcBef>
            </a:pPr>
            <a:r>
              <a:rPr lang="en-US" b="1" dirty="0">
                <a:solidFill>
                  <a:srgbClr val="6B6B6B"/>
                </a:solidFill>
                <a:highlight>
                  <a:srgbClr val="FFFFFF"/>
                </a:highlight>
              </a:rPr>
              <a:t>Pipeline for </a:t>
            </a:r>
            <a:r>
              <a:rPr lang="en-US" b="1" u="sng" dirty="0">
                <a:solidFill>
                  <a:schemeClr val="hlink"/>
                </a:solidFill>
                <a:highlight>
                  <a:srgbClr val="FFFFFF"/>
                </a:highlight>
                <a:hlinkClick r:id="rId4"/>
              </a:rPr>
              <a:t>MTCNN</a:t>
            </a:r>
            <a:r>
              <a:rPr lang="en-US" b="1" dirty="0">
                <a:solidFill>
                  <a:srgbClr val="6B6B6B"/>
                </a:solidFill>
                <a:highlight>
                  <a:srgbClr val="FFFFFF"/>
                </a:highlight>
              </a:rPr>
              <a:t>.</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g31a6a04bad6_1_11"/>
          <p:cNvSpPr txBox="1">
            <a:spLocks noGrp="1"/>
          </p:cNvSpPr>
          <p:nvPr>
            <p:ph type="title"/>
          </p:nvPr>
        </p:nvSpPr>
        <p:spPr>
          <a:xfrm>
            <a:off x="609600" y="533400"/>
            <a:ext cx="10972800" cy="9906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en-US" b="1">
                <a:solidFill>
                  <a:schemeClr val="dk1"/>
                </a:solidFill>
              </a:rPr>
              <a:t>Working of R-Net</a:t>
            </a:r>
            <a:endParaRPr/>
          </a:p>
        </p:txBody>
      </p:sp>
      <p:sp>
        <p:nvSpPr>
          <p:cNvPr id="600" name="Google Shape;600;g31a6a04bad6_1_11"/>
          <p:cNvSpPr txBox="1">
            <a:spLocks noGrp="1"/>
          </p:cNvSpPr>
          <p:nvPr>
            <p:ph type="body" idx="1"/>
          </p:nvPr>
        </p:nvSpPr>
        <p:spPr>
          <a:xfrm>
            <a:off x="609600" y="1673352"/>
            <a:ext cx="5384700" cy="4718400"/>
          </a:xfrm>
          <a:prstGeom prst="rect">
            <a:avLst/>
          </a:prstGeom>
        </p:spPr>
        <p:txBody>
          <a:bodyPr spcFirstLastPara="1" wrap="square" lIns="91425" tIns="45700" rIns="91425" bIns="45700" anchor="t" anchorCtr="0">
            <a:normAutofit/>
          </a:bodyPr>
          <a:lstStyle/>
          <a:p>
            <a:pPr marL="0" lvl="0" indent="0" algn="l" rtl="0">
              <a:spcBef>
                <a:spcPts val="560"/>
              </a:spcBef>
              <a:spcAft>
                <a:spcPts val="0"/>
              </a:spcAft>
              <a:buNone/>
            </a:pPr>
            <a:endParaRPr dirty="0"/>
          </a:p>
        </p:txBody>
      </p:sp>
      <p:sp>
        <p:nvSpPr>
          <p:cNvPr id="601" name="Google Shape;601;g31a6a04bad6_1_11"/>
          <p:cNvSpPr txBox="1">
            <a:spLocks noGrp="1"/>
          </p:cNvSpPr>
          <p:nvPr>
            <p:ph type="sldNum" idx="12"/>
          </p:nvPr>
        </p:nvSpPr>
        <p:spPr>
          <a:xfrm>
            <a:off x="10160000" y="18288"/>
            <a:ext cx="1422300" cy="329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US"/>
              <a:t>56</a:t>
            </a:fld>
            <a:endParaRPr/>
          </a:p>
        </p:txBody>
      </p:sp>
      <p:sp>
        <p:nvSpPr>
          <p:cNvPr id="602" name="Google Shape;602;g31a6a04bad6_1_11"/>
          <p:cNvSpPr txBox="1">
            <a:spLocks noGrp="1"/>
          </p:cNvSpPr>
          <p:nvPr>
            <p:ph type="body" idx="2"/>
          </p:nvPr>
        </p:nvSpPr>
        <p:spPr>
          <a:xfrm>
            <a:off x="6197600" y="1673352"/>
            <a:ext cx="5384700" cy="4718400"/>
          </a:xfrm>
          <a:prstGeom prst="rect">
            <a:avLst/>
          </a:prstGeom>
        </p:spPr>
        <p:txBody>
          <a:bodyPr spcFirstLastPara="1" wrap="square" lIns="91425" tIns="45700" rIns="91425" bIns="45700" anchor="t" anchorCtr="0">
            <a:normAutofit/>
          </a:bodyPr>
          <a:lstStyle/>
          <a:p>
            <a:pPr marL="0" lvl="0" indent="0" algn="l" rtl="0">
              <a:spcBef>
                <a:spcPts val="560"/>
              </a:spcBef>
              <a:spcAft>
                <a:spcPts val="0"/>
              </a:spcAft>
              <a:buNone/>
            </a:pPr>
            <a:endParaRPr/>
          </a:p>
        </p:txBody>
      </p:sp>
      <p:pic>
        <p:nvPicPr>
          <p:cNvPr id="603" name="Google Shape;603;g31a6a04bad6_1_11"/>
          <p:cNvPicPr preferRelativeResize="0"/>
          <p:nvPr/>
        </p:nvPicPr>
        <p:blipFill>
          <a:blip r:embed="rId3">
            <a:alphaModFix/>
          </a:blip>
          <a:stretch>
            <a:fillRect/>
          </a:stretch>
        </p:blipFill>
        <p:spPr>
          <a:xfrm>
            <a:off x="609600" y="1673350"/>
            <a:ext cx="3188250" cy="4818224"/>
          </a:xfrm>
          <a:prstGeom prst="rect">
            <a:avLst/>
          </a:prstGeom>
          <a:noFill/>
          <a:ln>
            <a:noFill/>
          </a:ln>
        </p:spPr>
      </p:pic>
      <p:pic>
        <p:nvPicPr>
          <p:cNvPr id="604" name="Google Shape;604;g31a6a04bad6_1_11"/>
          <p:cNvPicPr preferRelativeResize="0"/>
          <p:nvPr/>
        </p:nvPicPr>
        <p:blipFill>
          <a:blip r:embed="rId4">
            <a:alphaModFix/>
          </a:blip>
          <a:stretch>
            <a:fillRect/>
          </a:stretch>
        </p:blipFill>
        <p:spPr>
          <a:xfrm>
            <a:off x="4013250" y="1673350"/>
            <a:ext cx="7569051" cy="4161700"/>
          </a:xfrm>
          <a:prstGeom prst="rect">
            <a:avLst/>
          </a:prstGeom>
          <a:noFill/>
          <a:ln>
            <a:noFill/>
          </a:ln>
        </p:spPr>
      </p:pic>
      <p:sp>
        <p:nvSpPr>
          <p:cNvPr id="605" name="Google Shape;605;g31a6a04bad6_1_11"/>
          <p:cNvSpPr txBox="1"/>
          <p:nvPr/>
        </p:nvSpPr>
        <p:spPr>
          <a:xfrm>
            <a:off x="5693275" y="5789675"/>
            <a:ext cx="5741400" cy="515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US" sz="1000">
                <a:solidFill>
                  <a:schemeClr val="dk1"/>
                </a:solidFill>
              </a:rPr>
              <a:t>(Reference:</a:t>
            </a:r>
            <a:endParaRPr sz="1000">
              <a:solidFill>
                <a:schemeClr val="dk1"/>
              </a:solidFill>
            </a:endParaRPr>
          </a:p>
          <a:p>
            <a:pPr marL="0" lvl="0" indent="0" algn="r" rtl="0">
              <a:lnSpc>
                <a:spcPct val="115000"/>
              </a:lnSpc>
              <a:spcBef>
                <a:spcPts val="0"/>
              </a:spcBef>
              <a:spcAft>
                <a:spcPts val="0"/>
              </a:spcAft>
              <a:buNone/>
            </a:pPr>
            <a:r>
              <a:rPr lang="en-US" sz="1000" u="sng">
                <a:solidFill>
                  <a:schemeClr val="hlink"/>
                </a:solidFill>
                <a:hlinkClick r:id="rId5"/>
              </a:rPr>
              <a:t>https://towardsdatascience.com/face-detection-neural-network-structure-257b8f6f85d1</a:t>
            </a:r>
            <a:r>
              <a:rPr lang="en-US" sz="1000">
                <a:solidFill>
                  <a:schemeClr val="dk1"/>
                </a:solidFill>
              </a:rPr>
              <a:t> </a:t>
            </a:r>
            <a:endParaRPr sz="1000">
              <a:solidFill>
                <a:schemeClr val="dk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g31ac151a946_0_21"/>
          <p:cNvSpPr txBox="1">
            <a:spLocks noGrp="1"/>
          </p:cNvSpPr>
          <p:nvPr>
            <p:ph type="title"/>
          </p:nvPr>
        </p:nvSpPr>
        <p:spPr>
          <a:xfrm>
            <a:off x="609600" y="533400"/>
            <a:ext cx="10787100" cy="990600"/>
          </a:xfrm>
          <a:prstGeom prst="rect">
            <a:avLst/>
          </a:prstGeom>
        </p:spPr>
        <p:txBody>
          <a:bodyPr spcFirstLastPara="1" wrap="square" lIns="91425" tIns="45700" rIns="91425" bIns="45700" anchor="ctr" anchorCtr="0">
            <a:normAutofit fontScale="90000"/>
          </a:bodyPr>
          <a:lstStyle/>
          <a:p>
            <a:pPr marL="0" lvl="0" indent="0" algn="ctr" rtl="0">
              <a:lnSpc>
                <a:spcPct val="115000"/>
              </a:lnSpc>
              <a:spcBef>
                <a:spcPts val="1200"/>
              </a:spcBef>
              <a:spcAft>
                <a:spcPts val="1200"/>
              </a:spcAft>
              <a:buNone/>
            </a:pPr>
            <a:r>
              <a:rPr lang="en-US" b="1">
                <a:solidFill>
                  <a:schemeClr val="dk1"/>
                </a:solidFill>
              </a:rPr>
              <a:t>Stage 3: Output Network (O-Net)</a:t>
            </a:r>
            <a:endParaRPr/>
          </a:p>
        </p:txBody>
      </p:sp>
      <p:sp>
        <p:nvSpPr>
          <p:cNvPr id="612" name="Google Shape;612;g31ac151a946_0_21"/>
          <p:cNvSpPr txBox="1">
            <a:spLocks noGrp="1"/>
          </p:cNvSpPr>
          <p:nvPr>
            <p:ph type="body" idx="1"/>
          </p:nvPr>
        </p:nvSpPr>
        <p:spPr>
          <a:xfrm>
            <a:off x="609600" y="1600200"/>
            <a:ext cx="10933800" cy="1477800"/>
          </a:xfrm>
          <a:prstGeom prst="rect">
            <a:avLst/>
          </a:prstGeom>
        </p:spPr>
        <p:txBody>
          <a:bodyPr spcFirstLastPara="1" wrap="square" lIns="91425" tIns="45700" rIns="91425" bIns="45700" anchor="t" anchorCtr="0">
            <a:normAutofit lnSpcReduction="10000"/>
          </a:bodyPr>
          <a:lstStyle/>
          <a:p>
            <a:pPr marL="457200" lvl="0" indent="-352742" algn="just" rtl="0">
              <a:lnSpc>
                <a:spcPct val="115000"/>
              </a:lnSpc>
              <a:spcBef>
                <a:spcPts val="1700"/>
              </a:spcBef>
              <a:spcAft>
                <a:spcPts val="0"/>
              </a:spcAft>
              <a:buClr>
                <a:srgbClr val="242424"/>
              </a:buClr>
              <a:buSzPct val="100000"/>
              <a:buFont typeface="Georgia"/>
              <a:buAutoNum type="arabicPeriod"/>
            </a:pPr>
            <a:r>
              <a:rPr lang="en-US" sz="2300">
                <a:solidFill>
                  <a:srgbClr val="242424"/>
                </a:solidFill>
                <a:highlight>
                  <a:srgbClr val="FFFFFF"/>
                </a:highlight>
                <a:latin typeface="Georgia"/>
                <a:ea typeface="Georgia"/>
                <a:cs typeface="Georgia"/>
                <a:sym typeface="Georgia"/>
              </a:rPr>
              <a:t>In the third and final stage, a more powerful and complex CNN, known as </a:t>
            </a:r>
            <a:r>
              <a:rPr lang="en-US" sz="2300" b="1">
                <a:solidFill>
                  <a:srgbClr val="242424"/>
                </a:solidFill>
                <a:highlight>
                  <a:srgbClr val="FFFFFF"/>
                </a:highlight>
                <a:latin typeface="Georgia"/>
                <a:ea typeface="Georgia"/>
                <a:cs typeface="Georgia"/>
                <a:sym typeface="Georgia"/>
              </a:rPr>
              <a:t>O-Net(Output Network)</a:t>
            </a:r>
            <a:r>
              <a:rPr lang="en-US" sz="2300">
                <a:solidFill>
                  <a:srgbClr val="242424"/>
                </a:solidFill>
                <a:highlight>
                  <a:srgbClr val="FFFFFF"/>
                </a:highlight>
                <a:latin typeface="Georgia"/>
                <a:ea typeface="Georgia"/>
                <a:cs typeface="Georgia"/>
                <a:sym typeface="Georgia"/>
              </a:rPr>
              <a:t>, which as the name suggests, outputs the facial landmark position detecting a face from the given image/video.</a:t>
            </a:r>
            <a:endParaRPr sz="3100">
              <a:solidFill>
                <a:srgbClr val="242424"/>
              </a:solidFill>
              <a:highlight>
                <a:srgbClr val="FFFFFF"/>
              </a:highlight>
            </a:endParaRPr>
          </a:p>
          <a:p>
            <a:pPr marL="0" lvl="0" indent="0" algn="just" rtl="0">
              <a:lnSpc>
                <a:spcPct val="115000"/>
              </a:lnSpc>
              <a:spcBef>
                <a:spcPts val="360"/>
              </a:spcBef>
              <a:spcAft>
                <a:spcPts val="0"/>
              </a:spcAft>
              <a:buNone/>
            </a:pPr>
            <a:endParaRPr sz="3200"/>
          </a:p>
        </p:txBody>
      </p:sp>
      <p:sp>
        <p:nvSpPr>
          <p:cNvPr id="613" name="Google Shape;613;g31ac151a946_0_21"/>
          <p:cNvSpPr txBox="1">
            <a:spLocks noGrp="1"/>
          </p:cNvSpPr>
          <p:nvPr>
            <p:ph type="sldNum" idx="12"/>
          </p:nvPr>
        </p:nvSpPr>
        <p:spPr>
          <a:xfrm>
            <a:off x="10160000" y="18288"/>
            <a:ext cx="1422300" cy="329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57</a:t>
            </a:fld>
            <a:endParaRPr/>
          </a:p>
        </p:txBody>
      </p:sp>
      <p:sp>
        <p:nvSpPr>
          <p:cNvPr id="614" name="Google Shape;614;g31ac151a946_0_21"/>
          <p:cNvSpPr txBox="1"/>
          <p:nvPr/>
        </p:nvSpPr>
        <p:spPr>
          <a:xfrm>
            <a:off x="4682163" y="5691000"/>
            <a:ext cx="3000000" cy="1167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4200"/>
              </a:spcBef>
              <a:spcAft>
                <a:spcPts val="0"/>
              </a:spcAft>
              <a:buNone/>
            </a:pPr>
            <a:r>
              <a:rPr lang="en-US" sz="1550" b="1" dirty="0">
                <a:solidFill>
                  <a:srgbClr val="6B6B6B"/>
                </a:solidFill>
                <a:highlight>
                  <a:srgbClr val="FFFFFF"/>
                </a:highlight>
              </a:rPr>
              <a:t>Pipeline for </a:t>
            </a:r>
            <a:r>
              <a:rPr lang="en-US" sz="1550" b="1" u="sng" dirty="0">
                <a:solidFill>
                  <a:schemeClr val="hlink"/>
                </a:solidFill>
                <a:highlight>
                  <a:srgbClr val="FFFFFF"/>
                </a:highlight>
                <a:hlinkClick r:id="rId3"/>
              </a:rPr>
              <a:t>MTCNN</a:t>
            </a:r>
            <a:r>
              <a:rPr lang="en-US" sz="1550" b="1" dirty="0">
                <a:solidFill>
                  <a:srgbClr val="6B6B6B"/>
                </a:solidFill>
                <a:highlight>
                  <a:srgbClr val="FFFFFF"/>
                </a:highlight>
              </a:rPr>
              <a:t>.</a:t>
            </a:r>
            <a:endParaRPr sz="1550" b="1" dirty="0">
              <a:solidFill>
                <a:srgbClr val="6B6B6B"/>
              </a:solidFill>
              <a:highlight>
                <a:srgbClr val="FFFFFF"/>
              </a:highlight>
            </a:endParaRPr>
          </a:p>
          <a:p>
            <a:pPr marL="0" lvl="0" indent="0" algn="l" rtl="0">
              <a:lnSpc>
                <a:spcPct val="115000"/>
              </a:lnSpc>
              <a:spcBef>
                <a:spcPts val="4200"/>
              </a:spcBef>
              <a:spcAft>
                <a:spcPts val="0"/>
              </a:spcAft>
              <a:buNone/>
            </a:pPr>
            <a:endParaRPr sz="1100" dirty="0">
              <a:solidFill>
                <a:schemeClr val="dk1"/>
              </a:solidFill>
              <a:highlight>
                <a:srgbClr val="FFFFFF"/>
              </a:highlight>
              <a:latin typeface="Roboto"/>
              <a:ea typeface="Roboto"/>
              <a:cs typeface="Roboto"/>
              <a:sym typeface="Roboto"/>
            </a:endParaRPr>
          </a:p>
        </p:txBody>
      </p:sp>
      <p:pic>
        <p:nvPicPr>
          <p:cNvPr id="615" name="Google Shape;615;g31ac151a946_0_21"/>
          <p:cNvPicPr preferRelativeResize="0"/>
          <p:nvPr/>
        </p:nvPicPr>
        <p:blipFill>
          <a:blip r:embed="rId4">
            <a:alphaModFix/>
          </a:blip>
          <a:stretch>
            <a:fillRect/>
          </a:stretch>
        </p:blipFill>
        <p:spPr>
          <a:xfrm>
            <a:off x="838725" y="2703075"/>
            <a:ext cx="9963150" cy="2933700"/>
          </a:xfrm>
          <a:prstGeom prst="rect">
            <a:avLst/>
          </a:prstGeom>
          <a:noFill/>
          <a:ln>
            <a:noFill/>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g31a6a04bad6_1_27"/>
          <p:cNvSpPr txBox="1">
            <a:spLocks noGrp="1"/>
          </p:cNvSpPr>
          <p:nvPr>
            <p:ph type="title" idx="4294967295"/>
          </p:nvPr>
        </p:nvSpPr>
        <p:spPr>
          <a:xfrm>
            <a:off x="609600" y="533400"/>
            <a:ext cx="10972800" cy="9906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a:solidFill>
                  <a:schemeClr val="dk1"/>
                </a:solidFill>
              </a:rPr>
              <a:t>Working of O-Net</a:t>
            </a:r>
            <a:endParaRPr/>
          </a:p>
        </p:txBody>
      </p:sp>
      <p:sp>
        <p:nvSpPr>
          <p:cNvPr id="622" name="Google Shape;622;g31a6a04bad6_1_27"/>
          <p:cNvSpPr txBox="1">
            <a:spLocks noGrp="1"/>
          </p:cNvSpPr>
          <p:nvPr>
            <p:ph type="sldNum" idx="12"/>
          </p:nvPr>
        </p:nvSpPr>
        <p:spPr>
          <a:xfrm>
            <a:off x="10160000" y="18288"/>
            <a:ext cx="1422300" cy="329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US"/>
              <a:t>58</a:t>
            </a:fld>
            <a:endParaRPr/>
          </a:p>
        </p:txBody>
      </p:sp>
      <p:pic>
        <p:nvPicPr>
          <p:cNvPr id="623" name="Google Shape;623;g31a6a04bad6_1_27"/>
          <p:cNvPicPr preferRelativeResize="0"/>
          <p:nvPr/>
        </p:nvPicPr>
        <p:blipFill>
          <a:blip r:embed="rId3">
            <a:alphaModFix/>
          </a:blip>
          <a:stretch>
            <a:fillRect/>
          </a:stretch>
        </p:blipFill>
        <p:spPr>
          <a:xfrm>
            <a:off x="531475" y="1363575"/>
            <a:ext cx="4067625" cy="4980150"/>
          </a:xfrm>
          <a:prstGeom prst="rect">
            <a:avLst/>
          </a:prstGeom>
          <a:noFill/>
          <a:ln>
            <a:noFill/>
          </a:ln>
        </p:spPr>
      </p:pic>
      <p:pic>
        <p:nvPicPr>
          <p:cNvPr id="624" name="Google Shape;624;g31a6a04bad6_1_27"/>
          <p:cNvPicPr preferRelativeResize="0"/>
          <p:nvPr/>
        </p:nvPicPr>
        <p:blipFill>
          <a:blip r:embed="rId4">
            <a:alphaModFix/>
          </a:blip>
          <a:stretch>
            <a:fillRect/>
          </a:stretch>
        </p:blipFill>
        <p:spPr>
          <a:xfrm>
            <a:off x="4599100" y="1578975"/>
            <a:ext cx="7377498" cy="3118825"/>
          </a:xfrm>
          <a:prstGeom prst="rect">
            <a:avLst/>
          </a:prstGeom>
          <a:noFill/>
          <a:ln>
            <a:noFill/>
          </a:ln>
        </p:spPr>
      </p:pic>
      <p:sp>
        <p:nvSpPr>
          <p:cNvPr id="625" name="Google Shape;625;g31a6a04bad6_1_27"/>
          <p:cNvSpPr txBox="1"/>
          <p:nvPr/>
        </p:nvSpPr>
        <p:spPr>
          <a:xfrm>
            <a:off x="6882225" y="4752775"/>
            <a:ext cx="4742100" cy="692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US" sz="1000">
                <a:solidFill>
                  <a:schemeClr val="dk1"/>
                </a:solidFill>
              </a:rPr>
              <a:t>(Reference:</a:t>
            </a:r>
            <a:endParaRPr sz="1000">
              <a:solidFill>
                <a:schemeClr val="dk1"/>
              </a:solidFill>
            </a:endParaRPr>
          </a:p>
          <a:p>
            <a:pPr marL="0" lvl="0" indent="0" algn="r" rtl="0">
              <a:lnSpc>
                <a:spcPct val="115000"/>
              </a:lnSpc>
              <a:spcBef>
                <a:spcPts val="0"/>
              </a:spcBef>
              <a:spcAft>
                <a:spcPts val="0"/>
              </a:spcAft>
              <a:buNone/>
            </a:pPr>
            <a:r>
              <a:rPr lang="en-US" sz="1000" u="sng">
                <a:solidFill>
                  <a:schemeClr val="hlink"/>
                </a:solidFill>
                <a:hlinkClick r:id="rId5"/>
              </a:rPr>
              <a:t>https://towardsdatascience.com/face-detection-neural-network-structure-257b8f6f85d1</a:t>
            </a:r>
            <a:r>
              <a:rPr lang="en-US" sz="1000">
                <a:solidFill>
                  <a:schemeClr val="dk1"/>
                </a:solidFill>
              </a:rPr>
              <a:t> </a:t>
            </a:r>
            <a:endParaRPr sz="1000">
              <a:solidFill>
                <a:schemeClr val="dk1"/>
              </a:solidFill>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g313f5928d87_0_9"/>
          <p:cNvSpPr txBox="1">
            <a:spLocks noGrp="1"/>
          </p:cNvSpPr>
          <p:nvPr>
            <p:ph type="title"/>
          </p:nvPr>
        </p:nvSpPr>
        <p:spPr>
          <a:xfrm>
            <a:off x="609600" y="533400"/>
            <a:ext cx="10972800" cy="9906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dirty="0">
                <a:solidFill>
                  <a:schemeClr val="dk1"/>
                </a:solidFill>
              </a:rPr>
              <a:t>Why </a:t>
            </a:r>
            <a:r>
              <a:rPr lang="en-US" b="1" dirty="0" err="1">
                <a:solidFill>
                  <a:schemeClr val="dk1"/>
                </a:solidFill>
              </a:rPr>
              <a:t>Deepface</a:t>
            </a:r>
            <a:r>
              <a:rPr lang="en-US" b="1" dirty="0">
                <a:solidFill>
                  <a:schemeClr val="dk1"/>
                </a:solidFill>
              </a:rPr>
              <a:t> is used?</a:t>
            </a:r>
            <a:endParaRPr b="1" dirty="0">
              <a:solidFill>
                <a:schemeClr val="dk1"/>
              </a:solidFill>
            </a:endParaRPr>
          </a:p>
        </p:txBody>
      </p:sp>
      <p:sp>
        <p:nvSpPr>
          <p:cNvPr id="632" name="Google Shape;632;g313f5928d87_0_9"/>
          <p:cNvSpPr txBox="1">
            <a:spLocks noGrp="1"/>
          </p:cNvSpPr>
          <p:nvPr>
            <p:ph type="body" idx="1"/>
          </p:nvPr>
        </p:nvSpPr>
        <p:spPr>
          <a:xfrm>
            <a:off x="609600" y="1600200"/>
            <a:ext cx="10972800" cy="48768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400" b="1" dirty="0"/>
              <a:t>Simplified Integration</a:t>
            </a:r>
            <a:r>
              <a:rPr lang="en-US" sz="1400" dirty="0"/>
              <a:t>:- </a:t>
            </a:r>
            <a:r>
              <a:rPr lang="en-US" sz="1400" dirty="0" err="1" smtClean="0"/>
              <a:t>DeepFace</a:t>
            </a:r>
            <a:r>
              <a:rPr lang="en-US" sz="1400" dirty="0" smtClean="0"/>
              <a:t> </a:t>
            </a:r>
            <a:r>
              <a:rPr lang="en-US" sz="1400" dirty="0"/>
              <a:t>abstracts away the complexities of deep learning and facial recognition. It offers a high-level API, making it easy to use with just a few lines of Python code.</a:t>
            </a:r>
            <a:endParaRPr sz="1400" dirty="0"/>
          </a:p>
          <a:p>
            <a:pPr marL="0" lvl="0" indent="0" algn="l" rtl="0">
              <a:lnSpc>
                <a:spcPct val="115000"/>
              </a:lnSpc>
              <a:spcBef>
                <a:spcPts val="1200"/>
              </a:spcBef>
              <a:spcAft>
                <a:spcPts val="0"/>
              </a:spcAft>
              <a:buNone/>
            </a:pPr>
            <a:r>
              <a:rPr lang="en-US" sz="1400" b="1" dirty="0"/>
              <a:t>Supports Face Detection, Verification, and Analysis:-</a:t>
            </a:r>
            <a:r>
              <a:rPr lang="en-US" sz="1400" dirty="0"/>
              <a:t> In our application, we needed not only face recognition (identifying a person) but also verification (checking if two faces belong to the same person).</a:t>
            </a:r>
            <a:endParaRPr sz="1400" dirty="0"/>
          </a:p>
          <a:p>
            <a:pPr marL="457200" lvl="0" indent="-317500" algn="l" rtl="0">
              <a:lnSpc>
                <a:spcPct val="115000"/>
              </a:lnSpc>
              <a:spcBef>
                <a:spcPts val="1200"/>
              </a:spcBef>
              <a:spcAft>
                <a:spcPts val="0"/>
              </a:spcAft>
              <a:buClr>
                <a:schemeClr val="dk1"/>
              </a:buClr>
              <a:buSzPts val="1400"/>
              <a:buChar char="•"/>
            </a:pPr>
            <a:r>
              <a:rPr lang="en-US" sz="1400" dirty="0" err="1"/>
              <a:t>DeepFace</a:t>
            </a:r>
            <a:r>
              <a:rPr lang="en-US" sz="1400" dirty="0"/>
              <a:t> provides built-in functions like verify(), analyze(), and find(), covering most facial recognition use cases.</a:t>
            </a:r>
            <a:endParaRPr sz="1400" dirty="0"/>
          </a:p>
          <a:p>
            <a:pPr marL="0" lvl="0" indent="0" algn="l" rtl="0">
              <a:lnSpc>
                <a:spcPct val="115000"/>
              </a:lnSpc>
              <a:spcBef>
                <a:spcPts val="1200"/>
              </a:spcBef>
              <a:spcAft>
                <a:spcPts val="0"/>
              </a:spcAft>
              <a:buNone/>
            </a:pPr>
            <a:r>
              <a:rPr lang="en-US" sz="1400" b="1" dirty="0"/>
              <a:t>Cross-Platform Compatibility:- </a:t>
            </a:r>
            <a:r>
              <a:rPr lang="en-US" sz="1400" dirty="0" err="1"/>
              <a:t>DeepFace</a:t>
            </a:r>
            <a:r>
              <a:rPr lang="en-US" sz="1400" dirty="0"/>
              <a:t> is compatible with popular Python libraries like </a:t>
            </a:r>
            <a:r>
              <a:rPr lang="en-US" sz="1400" dirty="0" err="1"/>
              <a:t>TensorFlow</a:t>
            </a:r>
            <a:r>
              <a:rPr lang="en-US" sz="1400" dirty="0"/>
              <a:t>, </a:t>
            </a:r>
            <a:r>
              <a:rPr lang="en-US" sz="1400" dirty="0" err="1"/>
              <a:t>Keras</a:t>
            </a:r>
            <a:r>
              <a:rPr lang="en-US" sz="1400" dirty="0"/>
              <a:t>, and </a:t>
            </a:r>
            <a:r>
              <a:rPr lang="en-US" sz="1400" dirty="0" err="1"/>
              <a:t>PyTorch</a:t>
            </a:r>
            <a:r>
              <a:rPr lang="en-US" sz="1400" dirty="0"/>
              <a:t>. It can be easily integrated into your existing Python applications, whether we are using Flask, Django, or a data analysis tool like Streamlit.</a:t>
            </a:r>
            <a:endParaRPr sz="1400" dirty="0"/>
          </a:p>
          <a:p>
            <a:pPr marL="0" lvl="0" indent="0" algn="l" rtl="0">
              <a:lnSpc>
                <a:spcPct val="115000"/>
              </a:lnSpc>
              <a:spcBef>
                <a:spcPts val="1400"/>
              </a:spcBef>
              <a:spcAft>
                <a:spcPts val="400"/>
              </a:spcAft>
              <a:buNone/>
            </a:pPr>
            <a:r>
              <a:rPr lang="en-US" sz="1400" b="1" dirty="0"/>
              <a:t>How </a:t>
            </a:r>
            <a:r>
              <a:rPr lang="en-US" sz="1400" b="1" dirty="0" err="1"/>
              <a:t>DeepFace</a:t>
            </a:r>
            <a:r>
              <a:rPr lang="en-US" sz="1400" b="1" dirty="0"/>
              <a:t> Differs from Other Technologies:</a:t>
            </a:r>
            <a:endParaRPr sz="1400" dirty="0"/>
          </a:p>
        </p:txBody>
      </p:sp>
      <p:sp>
        <p:nvSpPr>
          <p:cNvPr id="633" name="Google Shape;633;g313f5928d87_0_9"/>
          <p:cNvSpPr txBox="1">
            <a:spLocks noGrp="1"/>
          </p:cNvSpPr>
          <p:nvPr>
            <p:ph type="sldNum" idx="12"/>
          </p:nvPr>
        </p:nvSpPr>
        <p:spPr>
          <a:xfrm>
            <a:off x="10160000" y="18288"/>
            <a:ext cx="1422300" cy="329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US"/>
              <a:t>59</a:t>
            </a:fld>
            <a:endParaRPr/>
          </a:p>
        </p:txBody>
      </p:sp>
      <p:graphicFrame>
        <p:nvGraphicFramePr>
          <p:cNvPr id="637" name="Google Shape;637;g313f5928d87_0_9"/>
          <p:cNvGraphicFramePr/>
          <p:nvPr>
            <p:extLst>
              <p:ext uri="{D42A27DB-BD31-4B8C-83A1-F6EECF244321}">
                <p14:modId xmlns:p14="http://schemas.microsoft.com/office/powerpoint/2010/main" val="2419699245"/>
              </p:ext>
            </p:extLst>
          </p:nvPr>
        </p:nvGraphicFramePr>
        <p:xfrm>
          <a:off x="1306285" y="4509636"/>
          <a:ext cx="8853714" cy="1967364"/>
        </p:xfrm>
        <a:graphic>
          <a:graphicData uri="http://schemas.openxmlformats.org/drawingml/2006/table">
            <a:tbl>
              <a:tblPr>
                <a:noFill/>
                <a:tableStyleId>{3C6715FE-121A-4DFE-B00C-7C5A25B71618}</a:tableStyleId>
              </a:tblPr>
              <a:tblGrid>
                <a:gridCol w="2951238">
                  <a:extLst>
                    <a:ext uri="{9D8B030D-6E8A-4147-A177-3AD203B41FA5}">
                      <a16:colId xmlns:a16="http://schemas.microsoft.com/office/drawing/2014/main" val="20000"/>
                    </a:ext>
                  </a:extLst>
                </a:gridCol>
                <a:gridCol w="2951238">
                  <a:extLst>
                    <a:ext uri="{9D8B030D-6E8A-4147-A177-3AD203B41FA5}">
                      <a16:colId xmlns:a16="http://schemas.microsoft.com/office/drawing/2014/main" val="20001"/>
                    </a:ext>
                  </a:extLst>
                </a:gridCol>
                <a:gridCol w="2951238">
                  <a:extLst>
                    <a:ext uri="{9D8B030D-6E8A-4147-A177-3AD203B41FA5}">
                      <a16:colId xmlns:a16="http://schemas.microsoft.com/office/drawing/2014/main" val="20002"/>
                    </a:ext>
                  </a:extLst>
                </a:gridCol>
              </a:tblGrid>
              <a:tr h="460305">
                <a:tc>
                  <a:txBody>
                    <a:bodyPr/>
                    <a:lstStyle/>
                    <a:p>
                      <a:pPr marL="0" lvl="0" indent="0" algn="ctr" rtl="0">
                        <a:lnSpc>
                          <a:spcPct val="115000"/>
                        </a:lnSpc>
                        <a:spcBef>
                          <a:spcPts val="0"/>
                        </a:spcBef>
                        <a:spcAft>
                          <a:spcPts val="0"/>
                        </a:spcAft>
                        <a:buClr>
                          <a:schemeClr val="dk1"/>
                        </a:buClr>
                        <a:buSzPts val="1100"/>
                        <a:buFont typeface="Arial"/>
                        <a:buNone/>
                      </a:pPr>
                      <a:r>
                        <a:rPr lang="en-US" b="1" dirty="0">
                          <a:solidFill>
                            <a:schemeClr val="dk1"/>
                          </a:solidFill>
                        </a:rPr>
                        <a:t>Feature</a:t>
                      </a:r>
                      <a:endParaRPr dirty="0"/>
                    </a:p>
                  </a:txBody>
                  <a:tcPr marL="91425" marR="91425" marT="91425" marB="91425"/>
                </a:tc>
                <a:tc>
                  <a:txBody>
                    <a:bodyPr/>
                    <a:lstStyle/>
                    <a:p>
                      <a:pPr marL="0" lvl="0" indent="0" algn="ctr" rtl="0">
                        <a:lnSpc>
                          <a:spcPct val="115000"/>
                        </a:lnSpc>
                        <a:spcBef>
                          <a:spcPts val="0"/>
                        </a:spcBef>
                        <a:spcAft>
                          <a:spcPts val="0"/>
                        </a:spcAft>
                        <a:buClr>
                          <a:schemeClr val="dk1"/>
                        </a:buClr>
                        <a:buSzPts val="1100"/>
                        <a:buFont typeface="Arial"/>
                        <a:buNone/>
                      </a:pPr>
                      <a:r>
                        <a:rPr lang="en-US" sz="1100" b="1" dirty="0" err="1" smtClean="0">
                          <a:solidFill>
                            <a:schemeClr val="dk1"/>
                          </a:solidFill>
                        </a:rPr>
                        <a:t>DeepFace</a:t>
                      </a:r>
                      <a:endParaRPr dirty="0"/>
                    </a:p>
                  </a:txBody>
                  <a:tcPr marL="91425" marR="91425" marT="91425" marB="91425"/>
                </a:tc>
                <a:tc>
                  <a:txBody>
                    <a:bodyPr/>
                    <a:lstStyle/>
                    <a:p>
                      <a:pPr marL="0" lvl="0" indent="0" algn="ctr" rtl="0">
                        <a:lnSpc>
                          <a:spcPct val="115000"/>
                        </a:lnSpc>
                        <a:spcBef>
                          <a:spcPts val="0"/>
                        </a:spcBef>
                        <a:spcAft>
                          <a:spcPts val="0"/>
                        </a:spcAft>
                        <a:buClr>
                          <a:schemeClr val="dk1"/>
                        </a:buClr>
                        <a:buSzPts val="1100"/>
                        <a:buFont typeface="Arial"/>
                        <a:buNone/>
                      </a:pPr>
                      <a:r>
                        <a:rPr lang="en-US" sz="1100" b="1">
                          <a:solidFill>
                            <a:schemeClr val="dk1"/>
                          </a:solidFill>
                        </a:rPr>
                        <a:t>Other Technologies</a:t>
                      </a:r>
                      <a:endParaRPr/>
                    </a:p>
                  </a:txBody>
                  <a:tcPr marL="91425" marR="91425" marT="91425" marB="91425"/>
                </a:tc>
                <a:extLst>
                  <a:ext uri="{0D108BD9-81ED-4DB2-BD59-A6C34878D82A}">
                    <a16:rowId xmlns:a16="http://schemas.microsoft.com/office/drawing/2014/main" val="10000"/>
                  </a:ext>
                </a:extLst>
              </a:tr>
              <a:tr h="425903">
                <a:tc>
                  <a:txBody>
                    <a:bodyPr/>
                    <a:lstStyle/>
                    <a:p>
                      <a:pPr marL="0" lvl="0" indent="0" algn="l" rtl="0">
                        <a:spcBef>
                          <a:spcPts val="0"/>
                        </a:spcBef>
                        <a:spcAft>
                          <a:spcPts val="0"/>
                        </a:spcAft>
                        <a:buClr>
                          <a:schemeClr val="dk1"/>
                        </a:buClr>
                        <a:buSzPts val="1100"/>
                        <a:buFont typeface="Arial"/>
                        <a:buNone/>
                      </a:pPr>
                      <a:r>
                        <a:rPr lang="en-US">
                          <a:solidFill>
                            <a:schemeClr val="dk1"/>
                          </a:solidFill>
                        </a:rPr>
                        <a:t>Ease of Use</a:t>
                      </a:r>
                      <a:endParaRPr sz="1700"/>
                    </a:p>
                  </a:txBody>
                  <a:tcPr marL="91425" marR="91425" marT="91425" marB="91425"/>
                </a:tc>
                <a:tc>
                  <a:txBody>
                    <a:bodyPr/>
                    <a:lstStyle/>
                    <a:p>
                      <a:pPr marL="0" lvl="0" indent="0" algn="l" rtl="0">
                        <a:spcBef>
                          <a:spcPts val="0"/>
                        </a:spcBef>
                        <a:spcAft>
                          <a:spcPts val="0"/>
                        </a:spcAft>
                        <a:buNone/>
                      </a:pPr>
                      <a:r>
                        <a:rPr lang="en-US"/>
                        <a:t>high-level API, quick setup</a:t>
                      </a:r>
                      <a:endParaRPr/>
                    </a:p>
                  </a:txBody>
                  <a:tcPr marL="91425" marR="91425" marT="91425" marB="91425"/>
                </a:tc>
                <a:tc>
                  <a:txBody>
                    <a:bodyPr/>
                    <a:lstStyle/>
                    <a:p>
                      <a:pPr marL="0" lvl="0" indent="0" algn="l" rtl="0">
                        <a:spcBef>
                          <a:spcPts val="0"/>
                        </a:spcBef>
                        <a:spcAft>
                          <a:spcPts val="0"/>
                        </a:spcAft>
                        <a:buNone/>
                      </a:pPr>
                      <a:r>
                        <a:rPr lang="en-US"/>
                        <a:t>requires extensive coding/setup</a:t>
                      </a:r>
                      <a:endParaRPr/>
                    </a:p>
                  </a:txBody>
                  <a:tcPr marL="91425" marR="91425" marT="91425" marB="91425"/>
                </a:tc>
                <a:extLst>
                  <a:ext uri="{0D108BD9-81ED-4DB2-BD59-A6C34878D82A}">
                    <a16:rowId xmlns:a16="http://schemas.microsoft.com/office/drawing/2014/main" val="10001"/>
                  </a:ext>
                </a:extLst>
              </a:tr>
              <a:tr h="655253">
                <a:tc>
                  <a:txBody>
                    <a:bodyPr/>
                    <a:lstStyle/>
                    <a:p>
                      <a:pPr marL="0" lvl="0" indent="0" algn="l" rtl="0">
                        <a:spcBef>
                          <a:spcPts val="0"/>
                        </a:spcBef>
                        <a:spcAft>
                          <a:spcPts val="0"/>
                        </a:spcAft>
                        <a:buNone/>
                      </a:pPr>
                      <a:r>
                        <a:rPr lang="en-US"/>
                        <a:t>Face Alignment </a:t>
                      </a:r>
                      <a:endParaRPr/>
                    </a:p>
                  </a:txBody>
                  <a:tcPr marL="91425" marR="91425" marT="91425" marB="91425"/>
                </a:tc>
                <a:tc>
                  <a:txBody>
                    <a:bodyPr/>
                    <a:lstStyle/>
                    <a:p>
                      <a:pPr marL="0" lvl="0" indent="0" algn="l" rtl="0">
                        <a:spcBef>
                          <a:spcPts val="0"/>
                        </a:spcBef>
                        <a:spcAft>
                          <a:spcPts val="0"/>
                        </a:spcAft>
                        <a:buNone/>
                      </a:pPr>
                      <a:r>
                        <a:rPr lang="en-US"/>
                        <a:t>use MTCNN for accurate alignment</a:t>
                      </a:r>
                      <a:endParaRPr/>
                    </a:p>
                  </a:txBody>
                  <a:tcPr marL="91425" marR="91425" marT="91425" marB="91425"/>
                </a:tc>
                <a:tc>
                  <a:txBody>
                    <a:bodyPr/>
                    <a:lstStyle/>
                    <a:p>
                      <a:pPr marL="0" lvl="0" indent="0" algn="l" rtl="0">
                        <a:spcBef>
                          <a:spcPts val="0"/>
                        </a:spcBef>
                        <a:spcAft>
                          <a:spcPts val="0"/>
                        </a:spcAft>
                        <a:buNone/>
                      </a:pPr>
                      <a:r>
                        <a:rPr lang="en-US"/>
                        <a:t>may not include built-in alignment</a:t>
                      </a:r>
                      <a:endParaRPr/>
                    </a:p>
                  </a:txBody>
                  <a:tcPr marL="91425" marR="91425" marT="91425" marB="91425"/>
                </a:tc>
                <a:extLst>
                  <a:ext uri="{0D108BD9-81ED-4DB2-BD59-A6C34878D82A}">
                    <a16:rowId xmlns:a16="http://schemas.microsoft.com/office/drawing/2014/main" val="10002"/>
                  </a:ext>
                </a:extLst>
              </a:tr>
              <a:tr h="425903">
                <a:tc>
                  <a:txBody>
                    <a:bodyPr/>
                    <a:lstStyle/>
                    <a:p>
                      <a:pPr marL="0" lvl="0" indent="0" algn="l" rtl="0">
                        <a:spcBef>
                          <a:spcPts val="0"/>
                        </a:spcBef>
                        <a:spcAft>
                          <a:spcPts val="0"/>
                        </a:spcAft>
                        <a:buNone/>
                      </a:pPr>
                      <a:r>
                        <a:rPr lang="en-US" dirty="0"/>
                        <a:t>Open Source</a:t>
                      </a:r>
                      <a:endParaRPr dirty="0"/>
                    </a:p>
                  </a:txBody>
                  <a:tcPr marL="91425" marR="91425" marT="91425" marB="91425"/>
                </a:tc>
                <a:tc>
                  <a:txBody>
                    <a:bodyPr/>
                    <a:lstStyle/>
                    <a:p>
                      <a:pPr marL="0" lvl="0" indent="0" algn="l" rtl="0">
                        <a:spcBef>
                          <a:spcPts val="0"/>
                        </a:spcBef>
                        <a:spcAft>
                          <a:spcPts val="0"/>
                        </a:spcAft>
                        <a:buNone/>
                      </a:pPr>
                      <a:r>
                        <a:rPr lang="en-US"/>
                        <a:t>open source and customize</a:t>
                      </a:r>
                      <a:endParaRPr/>
                    </a:p>
                  </a:txBody>
                  <a:tcPr marL="91425" marR="91425" marT="91425" marB="91425"/>
                </a:tc>
                <a:tc>
                  <a:txBody>
                    <a:bodyPr/>
                    <a:lstStyle/>
                    <a:p>
                      <a:pPr marL="0" lvl="0" indent="0" algn="l" rtl="0">
                        <a:spcBef>
                          <a:spcPts val="0"/>
                        </a:spcBef>
                        <a:spcAft>
                          <a:spcPts val="0"/>
                        </a:spcAft>
                        <a:buNone/>
                      </a:pPr>
                      <a:r>
                        <a:rPr lang="en-US" dirty="0"/>
                        <a:t>some of them are paid</a:t>
                      </a:r>
                      <a:endParaRPr dirty="0"/>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312c43b21e2_1_43"/>
          <p:cNvSpPr txBox="1">
            <a:spLocks noGrp="1"/>
          </p:cNvSpPr>
          <p:nvPr>
            <p:ph type="title"/>
          </p:nvPr>
        </p:nvSpPr>
        <p:spPr>
          <a:xfrm>
            <a:off x="609600" y="533400"/>
            <a:ext cx="10972800" cy="9906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a:solidFill>
                  <a:schemeClr val="dk1"/>
                </a:solidFill>
              </a:rPr>
              <a:t>Technical feasibility</a:t>
            </a:r>
            <a:endParaRPr b="1">
              <a:solidFill>
                <a:schemeClr val="dk1"/>
              </a:solidFill>
            </a:endParaRPr>
          </a:p>
        </p:txBody>
      </p:sp>
      <p:sp>
        <p:nvSpPr>
          <p:cNvPr id="145" name="Google Shape;145;g312c43b21e2_1_43"/>
          <p:cNvSpPr txBox="1">
            <a:spLocks noGrp="1"/>
          </p:cNvSpPr>
          <p:nvPr>
            <p:ph type="body" idx="1"/>
          </p:nvPr>
        </p:nvSpPr>
        <p:spPr>
          <a:xfrm>
            <a:off x="609600" y="1600200"/>
            <a:ext cx="10972800" cy="4876800"/>
          </a:xfrm>
          <a:prstGeom prst="rect">
            <a:avLst/>
          </a:prstGeom>
        </p:spPr>
        <p:txBody>
          <a:bodyPr spcFirstLastPara="1" wrap="square" lIns="91425" tIns="45700" rIns="91425" bIns="45700" anchor="t" anchorCtr="0">
            <a:normAutofit lnSpcReduction="10000"/>
          </a:bodyPr>
          <a:lstStyle/>
          <a:p>
            <a:pPr marL="0" lvl="0" indent="0" algn="l" rtl="0">
              <a:lnSpc>
                <a:spcPct val="115000"/>
              </a:lnSpc>
              <a:spcBef>
                <a:spcPts val="1200"/>
              </a:spcBef>
              <a:spcAft>
                <a:spcPts val="0"/>
              </a:spcAft>
              <a:buNone/>
            </a:pPr>
            <a:r>
              <a:rPr lang="en-US" sz="1800" dirty="0"/>
              <a:t>Technical feasibility assesses if the required technology is available and capable of supporting the project’s development and goals. It involves determining whether the necessary tools and algorithms can be implemented effectively for real-time facial recognition.</a:t>
            </a:r>
            <a:endParaRPr sz="1800" dirty="0"/>
          </a:p>
          <a:p>
            <a:pPr marL="0" lvl="0" indent="0" algn="l" rtl="0">
              <a:lnSpc>
                <a:spcPct val="115000"/>
              </a:lnSpc>
              <a:spcBef>
                <a:spcPts val="1200"/>
              </a:spcBef>
              <a:spcAft>
                <a:spcPts val="0"/>
              </a:spcAft>
              <a:buNone/>
            </a:pPr>
            <a:r>
              <a:rPr lang="en-US" sz="1591" b="1" dirty="0"/>
              <a:t> Technologies:</a:t>
            </a:r>
            <a:endParaRPr sz="1591" dirty="0"/>
          </a:p>
          <a:p>
            <a:pPr marL="457200" lvl="0" indent="-329685" algn="l" rtl="0">
              <a:lnSpc>
                <a:spcPct val="115000"/>
              </a:lnSpc>
              <a:spcBef>
                <a:spcPts val="1200"/>
              </a:spcBef>
              <a:spcAft>
                <a:spcPts val="0"/>
              </a:spcAft>
              <a:buClr>
                <a:schemeClr val="dk1"/>
              </a:buClr>
              <a:buSzPts val="1592"/>
              <a:buChar char="●"/>
            </a:pPr>
            <a:r>
              <a:rPr lang="en-US" sz="1591" b="1" dirty="0"/>
              <a:t>OpenCV</a:t>
            </a:r>
            <a:r>
              <a:rPr lang="en-US" sz="1591" dirty="0"/>
              <a:t>: A robust computer vision library that provides tools for face detection and preprocessing tasks, such as image manipulation and scaling.</a:t>
            </a:r>
            <a:endParaRPr sz="1591" dirty="0"/>
          </a:p>
          <a:p>
            <a:pPr marL="457200" lvl="0" indent="-329685" algn="l" rtl="0">
              <a:lnSpc>
                <a:spcPct val="115000"/>
              </a:lnSpc>
              <a:spcBef>
                <a:spcPts val="0"/>
              </a:spcBef>
              <a:spcAft>
                <a:spcPts val="0"/>
              </a:spcAft>
              <a:buClr>
                <a:schemeClr val="dk1"/>
              </a:buClr>
              <a:buSzPts val="1592"/>
              <a:buChar char="●"/>
            </a:pPr>
            <a:r>
              <a:rPr lang="en-US" sz="1591" b="1" dirty="0" err="1"/>
              <a:t>DeepFace</a:t>
            </a:r>
            <a:r>
              <a:rPr lang="en-US" sz="1591" b="1" dirty="0"/>
              <a:t>: </a:t>
            </a:r>
            <a:r>
              <a:rPr lang="en-US" sz="1591" dirty="0"/>
              <a:t> For deeper face recognition capabilities, </a:t>
            </a:r>
            <a:r>
              <a:rPr lang="en-US" sz="1591" dirty="0" err="1"/>
              <a:t>DeepFace</a:t>
            </a:r>
            <a:r>
              <a:rPr lang="en-US" sz="1591" dirty="0"/>
              <a:t> we are using. This model enable high-accuracy facial recognition by mapping faces into a high-dimensional space, allowing precise identification and differentiation between faces.</a:t>
            </a:r>
            <a:endParaRPr sz="1591" dirty="0"/>
          </a:p>
          <a:p>
            <a:pPr marL="457200" lvl="0" indent="-329685" algn="l" rtl="0">
              <a:lnSpc>
                <a:spcPct val="115000"/>
              </a:lnSpc>
              <a:spcBef>
                <a:spcPts val="0"/>
              </a:spcBef>
              <a:spcAft>
                <a:spcPts val="0"/>
              </a:spcAft>
              <a:buClr>
                <a:schemeClr val="dk1"/>
              </a:buClr>
              <a:buSzPts val="1592"/>
              <a:buChar char="●"/>
            </a:pPr>
            <a:r>
              <a:rPr lang="en-US" sz="1591" b="1" dirty="0"/>
              <a:t>Python</a:t>
            </a:r>
            <a:r>
              <a:rPr lang="en-US" sz="1591" dirty="0"/>
              <a:t>: The primary language for development due to its rich libraries and support for machine learning, image processing, and server-side programming.</a:t>
            </a:r>
            <a:endParaRPr sz="1591" dirty="0"/>
          </a:p>
          <a:p>
            <a:pPr lvl="0" indent="-329685">
              <a:lnSpc>
                <a:spcPct val="115000"/>
              </a:lnSpc>
              <a:spcBef>
                <a:spcPts val="0"/>
              </a:spcBef>
              <a:buClr>
                <a:schemeClr val="dk1"/>
              </a:buClr>
              <a:buSzPts val="1592"/>
              <a:buChar char="●"/>
            </a:pPr>
            <a:r>
              <a:rPr lang="en-US" sz="1591" b="1" dirty="0" smtClean="0"/>
              <a:t>Streamlit (Web </a:t>
            </a:r>
            <a:r>
              <a:rPr lang="en-US" sz="1591" b="1" dirty="0"/>
              <a:t>Framework: </a:t>
            </a:r>
            <a:r>
              <a:rPr lang="en-US" sz="1600" dirty="0"/>
              <a:t>Streamlit, an intuitive and lightweight Python framework, is used to build the user interface of the system. This interface enables administrators to efficiently manage attendance data, view records, add or delete users, and </a:t>
            </a:r>
            <a:r>
              <a:rPr lang="en-US" sz="1600"/>
              <a:t>monitor </a:t>
            </a:r>
            <a:r>
              <a:rPr lang="en-US" sz="1600" smtClean="0"/>
              <a:t>attendance.</a:t>
            </a:r>
          </a:p>
          <a:p>
            <a:pPr lvl="0" indent="-329685">
              <a:lnSpc>
                <a:spcPct val="115000"/>
              </a:lnSpc>
              <a:spcBef>
                <a:spcPts val="0"/>
              </a:spcBef>
              <a:buClr>
                <a:schemeClr val="dk1"/>
              </a:buClr>
              <a:buSzPts val="1592"/>
              <a:buChar char="●"/>
            </a:pPr>
            <a:r>
              <a:rPr lang="en-US" sz="1450" b="1" dirty="0" smtClean="0"/>
              <a:t>MTCNN </a:t>
            </a:r>
            <a:r>
              <a:rPr lang="en-US" sz="1450" b="1" dirty="0"/>
              <a:t>(Multi-Task Cascaded Convolutional Neural Networks): </a:t>
            </a:r>
            <a:r>
              <a:rPr lang="en-US" sz="1450" dirty="0"/>
              <a:t>MTCNN is used in the face detection pipeline to locate and align faces within captured images, enhancing the quality of data fed to </a:t>
            </a:r>
            <a:r>
              <a:rPr lang="en-US" sz="1450" dirty="0" err="1"/>
              <a:t>DeepFace</a:t>
            </a:r>
            <a:r>
              <a:rPr lang="en-US" sz="1450" dirty="0"/>
              <a:t> for recognition.</a:t>
            </a:r>
            <a:endParaRPr sz="1450" dirty="0"/>
          </a:p>
        </p:txBody>
      </p:sp>
      <p:sp>
        <p:nvSpPr>
          <p:cNvPr id="146" name="Google Shape;146;g312c43b21e2_1_43"/>
          <p:cNvSpPr txBox="1">
            <a:spLocks noGrp="1"/>
          </p:cNvSpPr>
          <p:nvPr>
            <p:ph type="sldNum" idx="12"/>
          </p:nvPr>
        </p:nvSpPr>
        <p:spPr>
          <a:xfrm>
            <a:off x="10160000" y="18288"/>
            <a:ext cx="1422300" cy="329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US"/>
              <a:t>6</a:t>
            </a:fld>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g31ac151a946_0_32"/>
          <p:cNvSpPr txBox="1">
            <a:spLocks noGrp="1"/>
          </p:cNvSpPr>
          <p:nvPr>
            <p:ph type="title"/>
          </p:nvPr>
        </p:nvSpPr>
        <p:spPr>
          <a:xfrm>
            <a:off x="609600" y="533400"/>
            <a:ext cx="10972800" cy="990600"/>
          </a:xfrm>
          <a:prstGeom prst="rect">
            <a:avLst/>
          </a:prstGeom>
        </p:spPr>
        <p:txBody>
          <a:bodyPr spcFirstLastPara="1" wrap="square" lIns="91425" tIns="45700" rIns="91425" bIns="45700" anchor="ctr" anchorCtr="0">
            <a:normAutofit/>
          </a:bodyPr>
          <a:lstStyle/>
          <a:p>
            <a:pPr marL="0" lvl="0" indent="0" algn="ctr" rtl="0">
              <a:lnSpc>
                <a:spcPct val="115000"/>
              </a:lnSpc>
              <a:spcBef>
                <a:spcPts val="1400"/>
              </a:spcBef>
              <a:spcAft>
                <a:spcPts val="400"/>
              </a:spcAft>
              <a:buNone/>
            </a:pPr>
            <a:r>
              <a:rPr lang="en-US" sz="3600" b="1">
                <a:solidFill>
                  <a:schemeClr val="dk1"/>
                </a:solidFill>
              </a:rPr>
              <a:t>DeepFace for Embedding Extraction</a:t>
            </a:r>
            <a:endParaRPr sz="3600"/>
          </a:p>
        </p:txBody>
      </p:sp>
      <p:sp>
        <p:nvSpPr>
          <p:cNvPr id="647" name="Google Shape;647;g31ac151a946_0_32"/>
          <p:cNvSpPr txBox="1">
            <a:spLocks noGrp="1"/>
          </p:cNvSpPr>
          <p:nvPr>
            <p:ph type="body" idx="1"/>
          </p:nvPr>
        </p:nvSpPr>
        <p:spPr>
          <a:xfrm>
            <a:off x="609600" y="1600200"/>
            <a:ext cx="10972800" cy="4876800"/>
          </a:xfrm>
          <a:prstGeom prst="rect">
            <a:avLst/>
          </a:prstGeom>
        </p:spPr>
        <p:txBody>
          <a:bodyPr spcFirstLastPara="1" wrap="square" lIns="91425" tIns="45700" rIns="91425" bIns="45700" anchor="t" anchorCtr="0">
            <a:normAutofit/>
          </a:bodyPr>
          <a:lstStyle/>
          <a:p>
            <a:pPr marL="457200" lvl="0" indent="-317500" algn="l" rtl="0">
              <a:lnSpc>
                <a:spcPct val="115000"/>
              </a:lnSpc>
              <a:spcBef>
                <a:spcPts val="1200"/>
              </a:spcBef>
              <a:spcAft>
                <a:spcPts val="0"/>
              </a:spcAft>
              <a:buClr>
                <a:schemeClr val="dk1"/>
              </a:buClr>
              <a:buSzPts val="1400"/>
              <a:buChar char="●"/>
            </a:pPr>
            <a:r>
              <a:rPr lang="en-US" sz="1400" b="1"/>
              <a:t>DeepFace</a:t>
            </a:r>
            <a:r>
              <a:rPr lang="en-US" sz="1400"/>
              <a:t>, a deep learning model, processes the aligned face images and generates an </a:t>
            </a:r>
            <a:r>
              <a:rPr lang="en-US" sz="1400" b="1"/>
              <a:t>embedding vector</a:t>
            </a:r>
            <a:r>
              <a:rPr lang="en-US" sz="1400"/>
              <a:t> for each face.</a:t>
            </a:r>
            <a:endParaRPr sz="1400"/>
          </a:p>
          <a:p>
            <a:pPr marL="457200" lvl="0" indent="-317500" algn="l" rtl="0">
              <a:lnSpc>
                <a:spcPct val="115000"/>
              </a:lnSpc>
              <a:spcBef>
                <a:spcPts val="0"/>
              </a:spcBef>
              <a:spcAft>
                <a:spcPts val="0"/>
              </a:spcAft>
              <a:buClr>
                <a:schemeClr val="dk1"/>
              </a:buClr>
              <a:buSzPts val="1400"/>
              <a:buChar char="●"/>
            </a:pPr>
            <a:r>
              <a:rPr lang="en-US" sz="1400"/>
              <a:t>This embedding is a high-dimensional numerical representation (vector) that captures unique features of the face, such as shape, texture, and proportions.</a:t>
            </a:r>
            <a:endParaRPr sz="1400"/>
          </a:p>
          <a:p>
            <a:pPr marL="0" lvl="0" indent="0" algn="l" rtl="0">
              <a:lnSpc>
                <a:spcPct val="115000"/>
              </a:lnSpc>
              <a:spcBef>
                <a:spcPts val="1200"/>
              </a:spcBef>
              <a:spcAft>
                <a:spcPts val="0"/>
              </a:spcAft>
              <a:buClr>
                <a:schemeClr val="dk1"/>
              </a:buClr>
              <a:buSzPts val="1100"/>
              <a:buFont typeface="Arial"/>
              <a:buNone/>
            </a:pPr>
            <a:r>
              <a:rPr lang="en-US" sz="1400" b="1"/>
              <a:t>How does this work?</a:t>
            </a:r>
            <a:endParaRPr sz="1400" b="1"/>
          </a:p>
          <a:p>
            <a:pPr marL="457200" lvl="0" indent="-317500" algn="l" rtl="0">
              <a:lnSpc>
                <a:spcPct val="115000"/>
              </a:lnSpc>
              <a:spcBef>
                <a:spcPts val="1200"/>
              </a:spcBef>
              <a:spcAft>
                <a:spcPts val="0"/>
              </a:spcAft>
              <a:buClr>
                <a:schemeClr val="dk1"/>
              </a:buClr>
              <a:buSzPts val="1400"/>
              <a:buChar char="●"/>
            </a:pPr>
            <a:r>
              <a:rPr lang="en-US" sz="1400"/>
              <a:t>The neural network in DeepFace extracts patterns from the face, ignoring irrelevant variations like lighting or background.</a:t>
            </a:r>
            <a:endParaRPr sz="1400"/>
          </a:p>
          <a:p>
            <a:pPr marL="457200" lvl="0" indent="-317500" algn="l" rtl="0">
              <a:lnSpc>
                <a:spcPct val="115000"/>
              </a:lnSpc>
              <a:spcBef>
                <a:spcPts val="0"/>
              </a:spcBef>
              <a:spcAft>
                <a:spcPts val="0"/>
              </a:spcAft>
              <a:buClr>
                <a:schemeClr val="dk1"/>
              </a:buClr>
              <a:buSzPts val="1400"/>
              <a:buChar char="●"/>
            </a:pPr>
            <a:r>
              <a:rPr lang="en-US" sz="1400"/>
              <a:t>The embedding typically resides in a lower-dimensional space (e.g., a 128-dimensional vector) to simplify comparisons.</a:t>
            </a:r>
            <a:endParaRPr sz="1400"/>
          </a:p>
          <a:p>
            <a:pPr marL="0" lvl="0" indent="0" algn="l" rtl="0">
              <a:spcBef>
                <a:spcPts val="1200"/>
              </a:spcBef>
              <a:spcAft>
                <a:spcPts val="0"/>
              </a:spcAft>
              <a:buNone/>
            </a:pPr>
            <a:endParaRPr sz="2700"/>
          </a:p>
        </p:txBody>
      </p:sp>
      <p:sp>
        <p:nvSpPr>
          <p:cNvPr id="648" name="Google Shape;648;g31ac151a946_0_32"/>
          <p:cNvSpPr txBox="1">
            <a:spLocks noGrp="1"/>
          </p:cNvSpPr>
          <p:nvPr>
            <p:ph type="sldNum" idx="12"/>
          </p:nvPr>
        </p:nvSpPr>
        <p:spPr>
          <a:xfrm>
            <a:off x="10160000" y="18288"/>
            <a:ext cx="1422300" cy="329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US"/>
              <a:t>60</a:t>
            </a:fld>
            <a:endParaRPr/>
          </a:p>
        </p:txBody>
      </p:sp>
      <p:pic>
        <p:nvPicPr>
          <p:cNvPr id="649" name="Google Shape;649;g31ac151a946_0_32"/>
          <p:cNvPicPr preferRelativeResize="0"/>
          <p:nvPr/>
        </p:nvPicPr>
        <p:blipFill>
          <a:blip r:embed="rId3">
            <a:alphaModFix/>
          </a:blip>
          <a:stretch>
            <a:fillRect/>
          </a:stretch>
        </p:blipFill>
        <p:spPr>
          <a:xfrm>
            <a:off x="799625" y="3620850"/>
            <a:ext cx="8305401" cy="2900000"/>
          </a:xfrm>
          <a:prstGeom prst="rect">
            <a:avLst/>
          </a:prstGeom>
          <a:noFill/>
          <a:ln>
            <a:noFill/>
          </a:ln>
        </p:spPr>
      </p:pic>
      <p:sp>
        <p:nvSpPr>
          <p:cNvPr id="650" name="Google Shape;650;g31ac151a946_0_32"/>
          <p:cNvSpPr txBox="1"/>
          <p:nvPr/>
        </p:nvSpPr>
        <p:spPr>
          <a:xfrm>
            <a:off x="9105025" y="5784300"/>
            <a:ext cx="3000000" cy="692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US" sz="1000">
                <a:solidFill>
                  <a:schemeClr val="dk1"/>
                </a:solidFill>
              </a:rPr>
              <a:t>(Reference:</a:t>
            </a:r>
            <a:endParaRPr sz="1000">
              <a:solidFill>
                <a:schemeClr val="dk1"/>
              </a:solidFill>
            </a:endParaRPr>
          </a:p>
          <a:p>
            <a:pPr marL="0" lvl="0" indent="0" algn="r" rtl="0">
              <a:lnSpc>
                <a:spcPct val="115000"/>
              </a:lnSpc>
              <a:spcBef>
                <a:spcPts val="0"/>
              </a:spcBef>
              <a:spcAft>
                <a:spcPts val="0"/>
              </a:spcAft>
              <a:buNone/>
            </a:pPr>
            <a:r>
              <a:rPr lang="en-US" sz="1000" u="sng">
                <a:solidFill>
                  <a:schemeClr val="hlink"/>
                </a:solidFill>
                <a:hlinkClick r:id="rId4"/>
              </a:rPr>
              <a:t>https://iopscience.iop.org/article/10.1088/1742-6596/1518/1/012066/pdf</a:t>
            </a:r>
            <a:r>
              <a:rPr lang="en-US" sz="1000">
                <a:solidFill>
                  <a:schemeClr val="dk1"/>
                </a:solidFill>
              </a:rPr>
              <a:t> </a:t>
            </a:r>
            <a:endParaRPr sz="1000">
              <a:solidFill>
                <a:schemeClr val="dk1"/>
              </a:solidFill>
            </a:endParaRPr>
          </a:p>
        </p:txBody>
      </p:sp>
      <p:sp>
        <p:nvSpPr>
          <p:cNvPr id="651" name="Google Shape;651;g31ac151a946_0_32"/>
          <p:cNvSpPr/>
          <p:nvPr/>
        </p:nvSpPr>
        <p:spPr>
          <a:xfrm>
            <a:off x="5228050" y="4121625"/>
            <a:ext cx="887400" cy="5427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dirty="0">
                <a:latin typeface="Times New Roman"/>
                <a:ea typeface="Times New Roman"/>
                <a:cs typeface="Times New Roman"/>
                <a:sym typeface="Times New Roman"/>
              </a:rPr>
              <a:t>DEEPFACE</a:t>
            </a:r>
            <a:endParaRPr sz="1000" b="1" dirty="0">
              <a:latin typeface="Times New Roman"/>
              <a:ea typeface="Times New Roman"/>
              <a:cs typeface="Times New Roman"/>
              <a:sym typeface="Times New Roman"/>
            </a:endParaRPr>
          </a:p>
        </p:txBody>
      </p:sp>
      <p:sp>
        <p:nvSpPr>
          <p:cNvPr id="652" name="Google Shape;652;g31ac151a946_0_32"/>
          <p:cNvSpPr/>
          <p:nvPr/>
        </p:nvSpPr>
        <p:spPr>
          <a:xfrm>
            <a:off x="5228050" y="5674650"/>
            <a:ext cx="887400" cy="5427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latin typeface="Times New Roman"/>
                <a:ea typeface="Times New Roman"/>
                <a:cs typeface="Times New Roman"/>
                <a:sym typeface="Times New Roman"/>
              </a:rPr>
              <a:t>DEEPFACE</a:t>
            </a:r>
            <a:endParaRPr sz="1000" b="1">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g31ac151a946_0_50"/>
          <p:cNvSpPr txBox="1">
            <a:spLocks noGrp="1"/>
          </p:cNvSpPr>
          <p:nvPr>
            <p:ph type="title"/>
          </p:nvPr>
        </p:nvSpPr>
        <p:spPr>
          <a:xfrm>
            <a:off x="609600" y="533400"/>
            <a:ext cx="10972800" cy="990600"/>
          </a:xfrm>
          <a:prstGeom prst="rect">
            <a:avLst/>
          </a:prstGeom>
        </p:spPr>
        <p:txBody>
          <a:bodyPr spcFirstLastPara="1" wrap="square" lIns="91425" tIns="45700" rIns="91425" bIns="45700" anchor="ctr" anchorCtr="0">
            <a:normAutofit/>
          </a:bodyPr>
          <a:lstStyle/>
          <a:p>
            <a:pPr marL="0" lvl="0" indent="0" algn="ctr" rtl="0">
              <a:lnSpc>
                <a:spcPct val="115000"/>
              </a:lnSpc>
              <a:spcBef>
                <a:spcPts val="1400"/>
              </a:spcBef>
              <a:spcAft>
                <a:spcPts val="400"/>
              </a:spcAft>
              <a:buClr>
                <a:schemeClr val="dk1"/>
              </a:buClr>
              <a:buSzPts val="1100"/>
              <a:buFont typeface="Arial"/>
              <a:buNone/>
            </a:pPr>
            <a:r>
              <a:rPr lang="en-US" sz="3600" b="1">
                <a:solidFill>
                  <a:schemeClr val="dk1"/>
                </a:solidFill>
              </a:rPr>
              <a:t>Comparing Feature Vectors</a:t>
            </a:r>
            <a:endParaRPr sz="3600"/>
          </a:p>
        </p:txBody>
      </p:sp>
      <p:sp>
        <p:nvSpPr>
          <p:cNvPr id="659" name="Google Shape;659;g31ac151a946_0_50"/>
          <p:cNvSpPr txBox="1">
            <a:spLocks noGrp="1"/>
          </p:cNvSpPr>
          <p:nvPr>
            <p:ph type="body" idx="1"/>
          </p:nvPr>
        </p:nvSpPr>
        <p:spPr>
          <a:xfrm>
            <a:off x="609600" y="1600200"/>
            <a:ext cx="10972800" cy="4876800"/>
          </a:xfrm>
          <a:prstGeom prst="rect">
            <a:avLst/>
          </a:prstGeom>
        </p:spPr>
        <p:txBody>
          <a:bodyPr spcFirstLastPara="1" wrap="square" lIns="91425" tIns="45700" rIns="91425" bIns="45700" anchor="t" anchorCtr="0">
            <a:normAutofit/>
          </a:bodyPr>
          <a:lstStyle/>
          <a:p>
            <a:pPr marL="0" lvl="0" indent="0" algn="l" rtl="0">
              <a:lnSpc>
                <a:spcPct val="115000"/>
              </a:lnSpc>
              <a:spcBef>
                <a:spcPts val="1200"/>
              </a:spcBef>
              <a:spcAft>
                <a:spcPts val="0"/>
              </a:spcAft>
              <a:buNone/>
            </a:pPr>
            <a:r>
              <a:rPr lang="en-US" sz="1400" b="1"/>
              <a:t>What happens here?</a:t>
            </a:r>
            <a:endParaRPr sz="1400" b="1"/>
          </a:p>
          <a:p>
            <a:pPr marL="914400" lvl="1" indent="-317500" algn="l" rtl="0">
              <a:lnSpc>
                <a:spcPct val="115000"/>
              </a:lnSpc>
              <a:spcBef>
                <a:spcPts val="1200"/>
              </a:spcBef>
              <a:spcAft>
                <a:spcPts val="0"/>
              </a:spcAft>
              <a:buClr>
                <a:schemeClr val="dk1"/>
              </a:buClr>
              <a:buSzPts val="1400"/>
              <a:buChar char="○"/>
            </a:pPr>
            <a:r>
              <a:rPr lang="en-US" sz="1400"/>
              <a:t>The embedding vectors for Picture 1 and Picture 2 are compared using a mathematical distance metric, often the </a:t>
            </a:r>
            <a:r>
              <a:rPr lang="en-US" sz="1400" b="1"/>
              <a:t>cosine similarity</a:t>
            </a:r>
            <a:r>
              <a:rPr lang="en-US" sz="1400"/>
              <a:t>.</a:t>
            </a:r>
            <a:endParaRPr sz="1400"/>
          </a:p>
          <a:p>
            <a:pPr marL="914400" lvl="1" indent="-317500" algn="l" rtl="0">
              <a:lnSpc>
                <a:spcPct val="115000"/>
              </a:lnSpc>
              <a:spcBef>
                <a:spcPts val="0"/>
              </a:spcBef>
              <a:spcAft>
                <a:spcPts val="0"/>
              </a:spcAft>
              <a:buClr>
                <a:schemeClr val="dk1"/>
              </a:buClr>
              <a:buSzPts val="1400"/>
              <a:buChar char="○"/>
            </a:pPr>
            <a:r>
              <a:rPr lang="en-US" sz="1400"/>
              <a:t>These metrics calculate how "close" or "similar" the two embeddings are in the feature space.</a:t>
            </a:r>
            <a:endParaRPr sz="1400"/>
          </a:p>
          <a:p>
            <a:pPr marL="457200" lvl="0" indent="-317500" algn="l" rtl="0">
              <a:lnSpc>
                <a:spcPct val="115000"/>
              </a:lnSpc>
              <a:spcBef>
                <a:spcPts val="0"/>
              </a:spcBef>
              <a:spcAft>
                <a:spcPts val="0"/>
              </a:spcAft>
              <a:buClr>
                <a:schemeClr val="dk1"/>
              </a:buClr>
              <a:buSzPts val="1400"/>
              <a:buChar char="●"/>
            </a:pPr>
            <a:r>
              <a:rPr lang="en-US" sz="1400" b="1"/>
              <a:t>How does the comparison work?</a:t>
            </a:r>
            <a:endParaRPr sz="1400" b="1"/>
          </a:p>
          <a:p>
            <a:pPr marL="914400" lvl="1" indent="-317500" algn="l" rtl="0">
              <a:lnSpc>
                <a:spcPct val="115000"/>
              </a:lnSpc>
              <a:spcBef>
                <a:spcPts val="0"/>
              </a:spcBef>
              <a:spcAft>
                <a:spcPts val="0"/>
              </a:spcAft>
              <a:buClr>
                <a:schemeClr val="dk1"/>
              </a:buClr>
              <a:buSzPts val="1400"/>
              <a:buChar char="○"/>
            </a:pPr>
            <a:r>
              <a:rPr lang="en-US" sz="1400"/>
              <a:t>If the distance between the embeddings is below a threshold (predefined by the system), the two faces are considered to belong to the same person.</a:t>
            </a:r>
            <a:endParaRPr sz="1400"/>
          </a:p>
          <a:p>
            <a:pPr marL="914400" lvl="1" indent="-317500" algn="l" rtl="0">
              <a:lnSpc>
                <a:spcPct val="115000"/>
              </a:lnSpc>
              <a:spcBef>
                <a:spcPts val="0"/>
              </a:spcBef>
              <a:spcAft>
                <a:spcPts val="0"/>
              </a:spcAft>
              <a:buClr>
                <a:schemeClr val="dk1"/>
              </a:buClr>
              <a:buSzPts val="1400"/>
              <a:buChar char="○"/>
            </a:pPr>
            <a:r>
              <a:rPr lang="en-US" sz="1400"/>
              <a:t>If the distance exceeds the threshold, the faces are identified as different people.</a:t>
            </a:r>
            <a:endParaRPr sz="1400"/>
          </a:p>
          <a:p>
            <a:pPr marL="0" lvl="0" indent="0" algn="l" rtl="0">
              <a:spcBef>
                <a:spcPts val="1200"/>
              </a:spcBef>
              <a:spcAft>
                <a:spcPts val="0"/>
              </a:spcAft>
              <a:buNone/>
            </a:pPr>
            <a:endParaRPr sz="2700"/>
          </a:p>
        </p:txBody>
      </p:sp>
      <p:sp>
        <p:nvSpPr>
          <p:cNvPr id="660" name="Google Shape;660;g31ac151a946_0_50"/>
          <p:cNvSpPr txBox="1">
            <a:spLocks noGrp="1"/>
          </p:cNvSpPr>
          <p:nvPr>
            <p:ph type="sldNum" idx="12"/>
          </p:nvPr>
        </p:nvSpPr>
        <p:spPr>
          <a:xfrm>
            <a:off x="10160000" y="18288"/>
            <a:ext cx="1422300" cy="329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US"/>
              <a:t>61</a:t>
            </a:fld>
            <a:endParaRPr/>
          </a:p>
        </p:txBody>
      </p:sp>
      <p:pic>
        <p:nvPicPr>
          <p:cNvPr id="661" name="Google Shape;661;g31ac151a946_0_50"/>
          <p:cNvPicPr preferRelativeResize="0"/>
          <p:nvPr/>
        </p:nvPicPr>
        <p:blipFill>
          <a:blip r:embed="rId3">
            <a:alphaModFix/>
          </a:blip>
          <a:stretch>
            <a:fillRect/>
          </a:stretch>
        </p:blipFill>
        <p:spPr>
          <a:xfrm>
            <a:off x="791025" y="3896550"/>
            <a:ext cx="8305401" cy="2900000"/>
          </a:xfrm>
          <a:prstGeom prst="rect">
            <a:avLst/>
          </a:prstGeom>
          <a:noFill/>
          <a:ln>
            <a:noFill/>
          </a:ln>
        </p:spPr>
      </p:pic>
      <p:sp>
        <p:nvSpPr>
          <p:cNvPr id="662" name="Google Shape;662;g31ac151a946_0_50"/>
          <p:cNvSpPr txBox="1"/>
          <p:nvPr/>
        </p:nvSpPr>
        <p:spPr>
          <a:xfrm>
            <a:off x="9020525" y="5784300"/>
            <a:ext cx="3000000" cy="692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US" sz="1000">
                <a:solidFill>
                  <a:schemeClr val="dk1"/>
                </a:solidFill>
              </a:rPr>
              <a:t>(Reference:</a:t>
            </a:r>
            <a:endParaRPr sz="1000">
              <a:solidFill>
                <a:schemeClr val="dk1"/>
              </a:solidFill>
            </a:endParaRPr>
          </a:p>
          <a:p>
            <a:pPr marL="0" lvl="0" indent="0" algn="r" rtl="0">
              <a:lnSpc>
                <a:spcPct val="115000"/>
              </a:lnSpc>
              <a:spcBef>
                <a:spcPts val="0"/>
              </a:spcBef>
              <a:spcAft>
                <a:spcPts val="0"/>
              </a:spcAft>
              <a:buNone/>
            </a:pPr>
            <a:r>
              <a:rPr lang="en-US" sz="1000" u="sng">
                <a:solidFill>
                  <a:schemeClr val="hlink"/>
                </a:solidFill>
                <a:hlinkClick r:id="rId4"/>
              </a:rPr>
              <a:t>https://iopscience.iop.org/article/10.1088/1742-6596/1518/1/012066/pdf</a:t>
            </a:r>
            <a:r>
              <a:rPr lang="en-US" sz="1000">
                <a:solidFill>
                  <a:schemeClr val="dk1"/>
                </a:solidFill>
              </a:rPr>
              <a:t> </a:t>
            </a:r>
            <a:endParaRPr sz="1000">
              <a:solidFill>
                <a:schemeClr val="dk1"/>
              </a:solidFill>
            </a:endParaRPr>
          </a:p>
        </p:txBody>
      </p:sp>
      <p:sp>
        <p:nvSpPr>
          <p:cNvPr id="663" name="Google Shape;663;g31ac151a946_0_50"/>
          <p:cNvSpPr/>
          <p:nvPr/>
        </p:nvSpPr>
        <p:spPr>
          <a:xfrm>
            <a:off x="5210825" y="5934300"/>
            <a:ext cx="887400" cy="5427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latin typeface="Times New Roman"/>
                <a:ea typeface="Times New Roman"/>
                <a:cs typeface="Times New Roman"/>
                <a:sym typeface="Times New Roman"/>
              </a:rPr>
              <a:t>DEEPFACE</a:t>
            </a:r>
            <a:endParaRPr sz="1000" b="1">
              <a:latin typeface="Times New Roman"/>
              <a:ea typeface="Times New Roman"/>
              <a:cs typeface="Times New Roman"/>
              <a:sym typeface="Times New Roman"/>
            </a:endParaRPr>
          </a:p>
        </p:txBody>
      </p:sp>
      <p:sp>
        <p:nvSpPr>
          <p:cNvPr id="664" name="Google Shape;664;g31ac151a946_0_50"/>
          <p:cNvSpPr/>
          <p:nvPr/>
        </p:nvSpPr>
        <p:spPr>
          <a:xfrm>
            <a:off x="5210825" y="4425400"/>
            <a:ext cx="887400" cy="5427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latin typeface="Times New Roman"/>
                <a:ea typeface="Times New Roman"/>
                <a:cs typeface="Times New Roman"/>
                <a:sym typeface="Times New Roman"/>
              </a:rPr>
              <a:t>DEEPFACE</a:t>
            </a:r>
            <a:endParaRPr sz="1000" b="1">
              <a:latin typeface="Times New Roman"/>
              <a:ea typeface="Times New Roman"/>
              <a:cs typeface="Times New Roman"/>
              <a:sym typeface="Times New Roman"/>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g31ac151a946_0_42"/>
          <p:cNvSpPr txBox="1">
            <a:spLocks noGrp="1"/>
          </p:cNvSpPr>
          <p:nvPr>
            <p:ph type="title"/>
          </p:nvPr>
        </p:nvSpPr>
        <p:spPr>
          <a:xfrm>
            <a:off x="609600" y="533400"/>
            <a:ext cx="10972800" cy="990600"/>
          </a:xfrm>
          <a:prstGeom prst="rect">
            <a:avLst/>
          </a:prstGeom>
        </p:spPr>
        <p:txBody>
          <a:bodyPr spcFirstLastPara="1" wrap="square" lIns="91425" tIns="45700" rIns="91425" bIns="45700" anchor="ctr" anchorCtr="0">
            <a:normAutofit/>
          </a:bodyPr>
          <a:lstStyle/>
          <a:p>
            <a:pPr marL="0" lvl="0" indent="0" algn="ctr" rtl="0">
              <a:lnSpc>
                <a:spcPct val="115000"/>
              </a:lnSpc>
              <a:spcBef>
                <a:spcPts val="1400"/>
              </a:spcBef>
              <a:spcAft>
                <a:spcPts val="400"/>
              </a:spcAft>
              <a:buClr>
                <a:schemeClr val="dk1"/>
              </a:buClr>
              <a:buSzPts val="1100"/>
              <a:buFont typeface="Arial"/>
              <a:buNone/>
            </a:pPr>
            <a:r>
              <a:rPr lang="en-US" sz="3600" b="1">
                <a:solidFill>
                  <a:schemeClr val="dk1"/>
                </a:solidFill>
              </a:rPr>
              <a:t> Identifying the Same Person</a:t>
            </a:r>
            <a:endParaRPr sz="3600"/>
          </a:p>
        </p:txBody>
      </p:sp>
      <p:sp>
        <p:nvSpPr>
          <p:cNvPr id="671" name="Google Shape;671;g31ac151a946_0_42"/>
          <p:cNvSpPr txBox="1">
            <a:spLocks noGrp="1"/>
          </p:cNvSpPr>
          <p:nvPr>
            <p:ph type="body" idx="1"/>
          </p:nvPr>
        </p:nvSpPr>
        <p:spPr>
          <a:xfrm>
            <a:off x="609600" y="1600200"/>
            <a:ext cx="10972800" cy="4876800"/>
          </a:xfrm>
          <a:prstGeom prst="rect">
            <a:avLst/>
          </a:prstGeom>
        </p:spPr>
        <p:txBody>
          <a:bodyPr spcFirstLastPara="1" wrap="square" lIns="91425" tIns="45700" rIns="91425" bIns="45700" anchor="t" anchorCtr="0">
            <a:normAutofit/>
          </a:bodyPr>
          <a:lstStyle/>
          <a:p>
            <a:pPr marL="0" lvl="0" indent="0" algn="l" rtl="0">
              <a:lnSpc>
                <a:spcPct val="115000"/>
              </a:lnSpc>
              <a:spcBef>
                <a:spcPts val="1200"/>
              </a:spcBef>
              <a:spcAft>
                <a:spcPts val="0"/>
              </a:spcAft>
              <a:buNone/>
            </a:pPr>
            <a:r>
              <a:rPr lang="en-US" sz="1600" b="1"/>
              <a:t>If the faces belong to the same person:</a:t>
            </a:r>
            <a:endParaRPr sz="1600" b="1"/>
          </a:p>
          <a:p>
            <a:pPr marL="914400" lvl="1" indent="-330200" algn="l" rtl="0">
              <a:lnSpc>
                <a:spcPct val="115000"/>
              </a:lnSpc>
              <a:spcBef>
                <a:spcPts val="1200"/>
              </a:spcBef>
              <a:spcAft>
                <a:spcPts val="0"/>
              </a:spcAft>
              <a:buClr>
                <a:schemeClr val="dk1"/>
              </a:buClr>
              <a:buSzPts val="1600"/>
              <a:buChar char="○"/>
            </a:pPr>
            <a:r>
              <a:rPr lang="en-US" sz="1600"/>
              <a:t>The embeddings are very similar (low distance or high similarity).</a:t>
            </a:r>
            <a:endParaRPr sz="1600"/>
          </a:p>
          <a:p>
            <a:pPr marL="914400" lvl="1" indent="-330200" algn="l" rtl="0">
              <a:lnSpc>
                <a:spcPct val="115000"/>
              </a:lnSpc>
              <a:spcBef>
                <a:spcPts val="0"/>
              </a:spcBef>
              <a:spcAft>
                <a:spcPts val="0"/>
              </a:spcAft>
              <a:buClr>
                <a:schemeClr val="dk1"/>
              </a:buClr>
              <a:buSzPts val="1600"/>
              <a:buChar char="○"/>
            </a:pPr>
            <a:r>
              <a:rPr lang="en-US" sz="1600"/>
              <a:t>The system outputs a confirmation that the two images represent the same individual.</a:t>
            </a:r>
            <a:endParaRPr sz="1600"/>
          </a:p>
          <a:p>
            <a:pPr marL="457200" lvl="0" indent="-330200" algn="l" rtl="0">
              <a:lnSpc>
                <a:spcPct val="115000"/>
              </a:lnSpc>
              <a:spcBef>
                <a:spcPts val="0"/>
              </a:spcBef>
              <a:spcAft>
                <a:spcPts val="0"/>
              </a:spcAft>
              <a:buClr>
                <a:schemeClr val="dk1"/>
              </a:buClr>
              <a:buSzPts val="1600"/>
              <a:buChar char="●"/>
            </a:pPr>
            <a:r>
              <a:rPr lang="en-US" sz="1600" b="1"/>
              <a:t>If the faces belong to different people:</a:t>
            </a:r>
            <a:endParaRPr sz="1600" b="1"/>
          </a:p>
          <a:p>
            <a:pPr marL="914400" lvl="1" indent="-330200" algn="l" rtl="0">
              <a:lnSpc>
                <a:spcPct val="115000"/>
              </a:lnSpc>
              <a:spcBef>
                <a:spcPts val="0"/>
              </a:spcBef>
              <a:spcAft>
                <a:spcPts val="0"/>
              </a:spcAft>
              <a:buClr>
                <a:schemeClr val="dk1"/>
              </a:buClr>
              <a:buSzPts val="1600"/>
              <a:buChar char="○"/>
            </a:pPr>
            <a:r>
              <a:rPr lang="en-US" sz="1600"/>
              <a:t>The embeddings are distinct (high distance or low similarity).</a:t>
            </a:r>
            <a:endParaRPr sz="1600"/>
          </a:p>
          <a:p>
            <a:pPr marL="914400" lvl="1" indent="-330200" algn="l" rtl="0">
              <a:lnSpc>
                <a:spcPct val="115000"/>
              </a:lnSpc>
              <a:spcBef>
                <a:spcPts val="0"/>
              </a:spcBef>
              <a:spcAft>
                <a:spcPts val="0"/>
              </a:spcAft>
              <a:buClr>
                <a:schemeClr val="dk1"/>
              </a:buClr>
              <a:buSzPts val="1600"/>
              <a:buChar char="○"/>
            </a:pPr>
            <a:r>
              <a:rPr lang="en-US" sz="1600"/>
              <a:t>The system outputs a result indicating that the images represent different individuals.</a:t>
            </a:r>
            <a:endParaRPr sz="1600"/>
          </a:p>
          <a:p>
            <a:pPr marL="0" lvl="0" indent="0" algn="l" rtl="0">
              <a:spcBef>
                <a:spcPts val="1200"/>
              </a:spcBef>
              <a:spcAft>
                <a:spcPts val="0"/>
              </a:spcAft>
              <a:buNone/>
            </a:pPr>
            <a:endParaRPr sz="2900"/>
          </a:p>
        </p:txBody>
      </p:sp>
      <p:sp>
        <p:nvSpPr>
          <p:cNvPr id="672" name="Google Shape;672;g31ac151a946_0_42"/>
          <p:cNvSpPr txBox="1">
            <a:spLocks noGrp="1"/>
          </p:cNvSpPr>
          <p:nvPr>
            <p:ph type="sldNum" idx="12"/>
          </p:nvPr>
        </p:nvSpPr>
        <p:spPr>
          <a:xfrm>
            <a:off x="10160000" y="18288"/>
            <a:ext cx="1422300" cy="329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US"/>
              <a:t>62</a:t>
            </a:fld>
            <a:endParaRPr/>
          </a:p>
        </p:txBody>
      </p:sp>
      <p:pic>
        <p:nvPicPr>
          <p:cNvPr id="673" name="Google Shape;673;g31ac151a946_0_42"/>
          <p:cNvPicPr preferRelativeResize="0"/>
          <p:nvPr/>
        </p:nvPicPr>
        <p:blipFill>
          <a:blip r:embed="rId3">
            <a:alphaModFix/>
          </a:blip>
          <a:stretch>
            <a:fillRect/>
          </a:stretch>
        </p:blipFill>
        <p:spPr>
          <a:xfrm>
            <a:off x="687625" y="3612225"/>
            <a:ext cx="8305401" cy="2900000"/>
          </a:xfrm>
          <a:prstGeom prst="rect">
            <a:avLst/>
          </a:prstGeom>
          <a:noFill/>
          <a:ln>
            <a:noFill/>
          </a:ln>
        </p:spPr>
      </p:pic>
      <p:sp>
        <p:nvSpPr>
          <p:cNvPr id="674" name="Google Shape;674;g31ac151a946_0_42"/>
          <p:cNvSpPr txBox="1"/>
          <p:nvPr/>
        </p:nvSpPr>
        <p:spPr>
          <a:xfrm>
            <a:off x="8993025" y="5819525"/>
            <a:ext cx="3000000" cy="692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US" sz="1000">
                <a:solidFill>
                  <a:schemeClr val="dk1"/>
                </a:solidFill>
              </a:rPr>
              <a:t>(Reference:</a:t>
            </a:r>
            <a:endParaRPr sz="1000">
              <a:solidFill>
                <a:schemeClr val="dk1"/>
              </a:solidFill>
            </a:endParaRPr>
          </a:p>
          <a:p>
            <a:pPr marL="0" lvl="0" indent="0" algn="r" rtl="0">
              <a:lnSpc>
                <a:spcPct val="115000"/>
              </a:lnSpc>
              <a:spcBef>
                <a:spcPts val="0"/>
              </a:spcBef>
              <a:spcAft>
                <a:spcPts val="0"/>
              </a:spcAft>
              <a:buNone/>
            </a:pPr>
            <a:r>
              <a:rPr lang="en-US" sz="1000" u="sng">
                <a:solidFill>
                  <a:schemeClr val="hlink"/>
                </a:solidFill>
                <a:hlinkClick r:id="rId4"/>
              </a:rPr>
              <a:t>https://iopscience.iop.org/article/10.1088/1742-6596/1518/1/012066/pdf</a:t>
            </a:r>
            <a:r>
              <a:rPr lang="en-US" sz="1000">
                <a:solidFill>
                  <a:schemeClr val="dk1"/>
                </a:solidFill>
              </a:rPr>
              <a:t> </a:t>
            </a:r>
            <a:endParaRPr sz="1000">
              <a:solidFill>
                <a:schemeClr val="dk1"/>
              </a:solidFill>
            </a:endParaRPr>
          </a:p>
        </p:txBody>
      </p:sp>
      <p:sp>
        <p:nvSpPr>
          <p:cNvPr id="675" name="Google Shape;675;g31ac151a946_0_42"/>
          <p:cNvSpPr/>
          <p:nvPr/>
        </p:nvSpPr>
        <p:spPr>
          <a:xfrm>
            <a:off x="5116050" y="4172275"/>
            <a:ext cx="887400" cy="5427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latin typeface="Times New Roman"/>
                <a:ea typeface="Times New Roman"/>
                <a:cs typeface="Times New Roman"/>
                <a:sym typeface="Times New Roman"/>
              </a:rPr>
              <a:t>DEEPFACE</a:t>
            </a:r>
            <a:endParaRPr sz="1000" b="1">
              <a:latin typeface="Times New Roman"/>
              <a:ea typeface="Times New Roman"/>
              <a:cs typeface="Times New Roman"/>
              <a:sym typeface="Times New Roman"/>
            </a:endParaRPr>
          </a:p>
        </p:txBody>
      </p:sp>
      <p:sp>
        <p:nvSpPr>
          <p:cNvPr id="676" name="Google Shape;676;g31ac151a946_0_42"/>
          <p:cNvSpPr/>
          <p:nvPr/>
        </p:nvSpPr>
        <p:spPr>
          <a:xfrm>
            <a:off x="5116050" y="5660100"/>
            <a:ext cx="887400" cy="5427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latin typeface="Times New Roman"/>
                <a:ea typeface="Times New Roman"/>
                <a:cs typeface="Times New Roman"/>
                <a:sym typeface="Times New Roman"/>
              </a:rPr>
              <a:t>DEEPFACE</a:t>
            </a:r>
            <a:endParaRPr sz="1000" b="1">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g312daf610b4_0_45"/>
          <p:cNvSpPr txBox="1">
            <a:spLocks noGrp="1"/>
          </p:cNvSpPr>
          <p:nvPr>
            <p:ph type="title"/>
          </p:nvPr>
        </p:nvSpPr>
        <p:spPr>
          <a:xfrm>
            <a:off x="609600" y="533400"/>
            <a:ext cx="10972800" cy="990600"/>
          </a:xfrm>
          <a:prstGeom prst="rect">
            <a:avLst/>
          </a:prstGeom>
        </p:spPr>
        <p:txBody>
          <a:bodyPr spcFirstLastPara="1" wrap="square" lIns="91425" tIns="45700" rIns="91425" bIns="45700" anchor="ctr" anchorCtr="0">
            <a:normAutofit/>
          </a:bodyPr>
          <a:lstStyle/>
          <a:p>
            <a:pPr marL="0" lvl="0" indent="0" algn="ctr" rtl="0">
              <a:lnSpc>
                <a:spcPct val="115000"/>
              </a:lnSpc>
              <a:spcBef>
                <a:spcPts val="1200"/>
              </a:spcBef>
              <a:spcAft>
                <a:spcPts val="200"/>
              </a:spcAft>
              <a:buNone/>
            </a:pPr>
            <a:r>
              <a:rPr lang="en-US" b="1">
                <a:solidFill>
                  <a:schemeClr val="dk1"/>
                </a:solidFill>
              </a:rPr>
              <a:t>Why MTCNN in Our System?</a:t>
            </a:r>
            <a:endParaRPr b="1"/>
          </a:p>
        </p:txBody>
      </p:sp>
      <p:sp>
        <p:nvSpPr>
          <p:cNvPr id="683" name="Google Shape;683;g312daf610b4_0_45"/>
          <p:cNvSpPr txBox="1">
            <a:spLocks noGrp="1"/>
          </p:cNvSpPr>
          <p:nvPr>
            <p:ph type="body" idx="1"/>
          </p:nvPr>
        </p:nvSpPr>
        <p:spPr>
          <a:xfrm>
            <a:off x="609600" y="1600200"/>
            <a:ext cx="10972800" cy="52578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endParaRPr/>
          </a:p>
        </p:txBody>
      </p:sp>
      <p:sp>
        <p:nvSpPr>
          <p:cNvPr id="684" name="Google Shape;684;g312daf610b4_0_45"/>
          <p:cNvSpPr txBox="1">
            <a:spLocks noGrp="1"/>
          </p:cNvSpPr>
          <p:nvPr>
            <p:ph type="sldNum" idx="12"/>
          </p:nvPr>
        </p:nvSpPr>
        <p:spPr>
          <a:xfrm>
            <a:off x="10160000" y="18288"/>
            <a:ext cx="1422300" cy="329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US"/>
              <a:t>63</a:t>
            </a:fld>
            <a:endParaRPr/>
          </a:p>
        </p:txBody>
      </p:sp>
      <p:pic>
        <p:nvPicPr>
          <p:cNvPr id="685" name="Google Shape;685;g312daf610b4_0_45"/>
          <p:cNvPicPr preferRelativeResize="0"/>
          <p:nvPr/>
        </p:nvPicPr>
        <p:blipFill>
          <a:blip r:embed="rId3">
            <a:alphaModFix/>
          </a:blip>
          <a:stretch>
            <a:fillRect/>
          </a:stretch>
        </p:blipFill>
        <p:spPr>
          <a:xfrm>
            <a:off x="609600" y="1600200"/>
            <a:ext cx="10972800" cy="3507700"/>
          </a:xfrm>
          <a:prstGeom prst="rect">
            <a:avLst/>
          </a:prstGeom>
          <a:noFill/>
          <a:ln>
            <a:noFill/>
          </a:ln>
        </p:spPr>
      </p:pic>
      <p:sp>
        <p:nvSpPr>
          <p:cNvPr id="686" name="Google Shape;686;g312daf610b4_0_45"/>
          <p:cNvSpPr/>
          <p:nvPr/>
        </p:nvSpPr>
        <p:spPr>
          <a:xfrm>
            <a:off x="6456175" y="2269450"/>
            <a:ext cx="1171500" cy="676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latin typeface="Times New Roman"/>
                <a:ea typeface="Times New Roman"/>
                <a:cs typeface="Times New Roman"/>
                <a:sym typeface="Times New Roman"/>
              </a:rPr>
              <a:t>DEEPFACE</a:t>
            </a:r>
            <a:endParaRPr b="1">
              <a:latin typeface="Times New Roman"/>
              <a:ea typeface="Times New Roman"/>
              <a:cs typeface="Times New Roman"/>
              <a:sym typeface="Times New Roman"/>
            </a:endParaRPr>
          </a:p>
        </p:txBody>
      </p:sp>
      <p:sp>
        <p:nvSpPr>
          <p:cNvPr id="687" name="Google Shape;687;g312daf610b4_0_45"/>
          <p:cNvSpPr/>
          <p:nvPr/>
        </p:nvSpPr>
        <p:spPr>
          <a:xfrm>
            <a:off x="6456175" y="4069675"/>
            <a:ext cx="1171500" cy="676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latin typeface="Times New Roman"/>
                <a:ea typeface="Times New Roman"/>
                <a:cs typeface="Times New Roman"/>
                <a:sym typeface="Times New Roman"/>
              </a:rPr>
              <a:t>DEEPFACE</a:t>
            </a:r>
            <a:endParaRPr b="1">
              <a:latin typeface="Times New Roman"/>
              <a:ea typeface="Times New Roman"/>
              <a:cs typeface="Times New Roman"/>
              <a:sym typeface="Times New Roman"/>
            </a:endParaRPr>
          </a:p>
        </p:txBody>
      </p:sp>
      <p:sp>
        <p:nvSpPr>
          <p:cNvPr id="688" name="Google Shape;688;g312daf610b4_0_45"/>
          <p:cNvSpPr txBox="1"/>
          <p:nvPr/>
        </p:nvSpPr>
        <p:spPr>
          <a:xfrm>
            <a:off x="5773700" y="5441275"/>
            <a:ext cx="5808600" cy="10482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US" sz="1700">
                <a:solidFill>
                  <a:schemeClr val="dk1"/>
                </a:solidFill>
              </a:rPr>
              <a:t>(Reference:</a:t>
            </a:r>
            <a:endParaRPr sz="1700">
              <a:solidFill>
                <a:schemeClr val="dk1"/>
              </a:solidFill>
            </a:endParaRPr>
          </a:p>
          <a:p>
            <a:pPr marL="0" lvl="0" indent="0" algn="r" rtl="0">
              <a:lnSpc>
                <a:spcPct val="115000"/>
              </a:lnSpc>
              <a:spcBef>
                <a:spcPts val="0"/>
              </a:spcBef>
              <a:spcAft>
                <a:spcPts val="0"/>
              </a:spcAft>
              <a:buNone/>
            </a:pPr>
            <a:r>
              <a:rPr lang="en-US" sz="1700" u="sng">
                <a:solidFill>
                  <a:schemeClr val="hlink"/>
                </a:solidFill>
                <a:hlinkClick r:id="rId4"/>
              </a:rPr>
              <a:t>https://iopscience.iop.org/article/10.1088/1742-6596/1518/1/012066/pdf</a:t>
            </a:r>
            <a:r>
              <a:rPr lang="en-US" sz="1700">
                <a:solidFill>
                  <a:schemeClr val="dk1"/>
                </a:solidFill>
              </a:rPr>
              <a:t> </a:t>
            </a:r>
            <a:endParaRPr sz="1700">
              <a:solidFill>
                <a:schemeClr val="dk1"/>
              </a:solidFill>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g312daf610b4_0_81"/>
          <p:cNvSpPr txBox="1">
            <a:spLocks noGrp="1"/>
          </p:cNvSpPr>
          <p:nvPr>
            <p:ph type="title"/>
          </p:nvPr>
        </p:nvSpPr>
        <p:spPr>
          <a:xfrm>
            <a:off x="609600" y="533400"/>
            <a:ext cx="10972800" cy="990600"/>
          </a:xfrm>
          <a:prstGeom prst="rect">
            <a:avLst/>
          </a:prstGeom>
        </p:spPr>
        <p:txBody>
          <a:bodyPr spcFirstLastPara="1" wrap="square" lIns="91425" tIns="45700" rIns="91425" bIns="45700" anchor="ctr" anchorCtr="0">
            <a:normAutofit/>
          </a:bodyPr>
          <a:lstStyle/>
          <a:p>
            <a:pPr marL="0" lvl="0" indent="0" algn="ctr" rtl="0">
              <a:lnSpc>
                <a:spcPct val="115000"/>
              </a:lnSpc>
              <a:spcBef>
                <a:spcPts val="1200"/>
              </a:spcBef>
              <a:spcAft>
                <a:spcPts val="200"/>
              </a:spcAft>
              <a:buNone/>
            </a:pPr>
            <a:r>
              <a:rPr lang="en-US" b="1">
                <a:solidFill>
                  <a:schemeClr val="dk1"/>
                </a:solidFill>
              </a:rPr>
              <a:t>Why MTCNN in Our System?</a:t>
            </a:r>
            <a:endParaRPr/>
          </a:p>
        </p:txBody>
      </p:sp>
      <p:sp>
        <p:nvSpPr>
          <p:cNvPr id="695" name="Google Shape;695;g312daf610b4_0_81"/>
          <p:cNvSpPr txBox="1">
            <a:spLocks noGrp="1"/>
          </p:cNvSpPr>
          <p:nvPr>
            <p:ph type="body" idx="1"/>
          </p:nvPr>
        </p:nvSpPr>
        <p:spPr>
          <a:xfrm>
            <a:off x="609600" y="1600200"/>
            <a:ext cx="10972800" cy="4876800"/>
          </a:xfrm>
          <a:prstGeom prst="rect">
            <a:avLst/>
          </a:prstGeom>
        </p:spPr>
        <p:txBody>
          <a:bodyPr spcFirstLastPara="1" wrap="square" lIns="91425" tIns="45700" rIns="91425" bIns="45700" anchor="t" anchorCtr="0">
            <a:normAutofit lnSpcReduction="10000"/>
          </a:bodyPr>
          <a:lstStyle/>
          <a:p>
            <a:pPr marL="0" lvl="0" indent="0" algn="l" rtl="0">
              <a:lnSpc>
                <a:spcPct val="115000"/>
              </a:lnSpc>
              <a:spcBef>
                <a:spcPts val="1200"/>
              </a:spcBef>
              <a:spcAft>
                <a:spcPts val="0"/>
              </a:spcAft>
              <a:buClr>
                <a:schemeClr val="dk1"/>
              </a:buClr>
              <a:buSzPts val="1100"/>
              <a:buFont typeface="Arial"/>
              <a:buNone/>
            </a:pPr>
            <a:endParaRPr sz="1600" b="1"/>
          </a:p>
          <a:p>
            <a:pPr marL="457200" lvl="0" indent="-330200" algn="l" rtl="0">
              <a:lnSpc>
                <a:spcPct val="115000"/>
              </a:lnSpc>
              <a:spcBef>
                <a:spcPts val="1200"/>
              </a:spcBef>
              <a:spcAft>
                <a:spcPts val="0"/>
              </a:spcAft>
              <a:buClr>
                <a:schemeClr val="dk1"/>
              </a:buClr>
              <a:buSzPts val="1600"/>
              <a:buAutoNum type="arabicPeriod"/>
            </a:pPr>
            <a:r>
              <a:rPr lang="en-US" sz="1600" b="1"/>
              <a:t>Accurate Face Detection</a:t>
            </a:r>
            <a:r>
              <a:rPr lang="en-US" sz="1600"/>
              <a:t>:</a:t>
            </a:r>
            <a:endParaRPr sz="1600"/>
          </a:p>
          <a:p>
            <a:pPr marL="914400" lvl="1" indent="-330200" algn="l" rtl="0">
              <a:lnSpc>
                <a:spcPct val="115000"/>
              </a:lnSpc>
              <a:spcBef>
                <a:spcPts val="0"/>
              </a:spcBef>
              <a:spcAft>
                <a:spcPts val="0"/>
              </a:spcAft>
              <a:buClr>
                <a:schemeClr val="dk1"/>
              </a:buClr>
              <a:buSzPts val="1600"/>
              <a:buChar char="○"/>
            </a:pPr>
            <a:r>
              <a:rPr lang="en-US" sz="1600"/>
              <a:t>For real-time facial recognition, accuracy is essential. MTCNN’s cascade architecture effectively reduces false positives and detects faces accurately.</a:t>
            </a:r>
            <a:endParaRPr sz="1600"/>
          </a:p>
          <a:p>
            <a:pPr marL="457200" lvl="0" indent="-330200" algn="l" rtl="0">
              <a:lnSpc>
                <a:spcPct val="115000"/>
              </a:lnSpc>
              <a:spcBef>
                <a:spcPts val="0"/>
              </a:spcBef>
              <a:spcAft>
                <a:spcPts val="0"/>
              </a:spcAft>
              <a:buClr>
                <a:schemeClr val="dk1"/>
              </a:buClr>
              <a:buSzPts val="1600"/>
              <a:buAutoNum type="arabicPeriod"/>
            </a:pPr>
            <a:r>
              <a:rPr lang="en-US" sz="1600" b="1"/>
              <a:t>Face Alignment</a:t>
            </a:r>
            <a:r>
              <a:rPr lang="en-US" sz="1600"/>
              <a:t>:</a:t>
            </a:r>
            <a:endParaRPr sz="1600"/>
          </a:p>
          <a:p>
            <a:pPr marL="914400" lvl="1" indent="-330200" algn="l" rtl="0">
              <a:lnSpc>
                <a:spcPct val="115000"/>
              </a:lnSpc>
              <a:spcBef>
                <a:spcPts val="0"/>
              </a:spcBef>
              <a:spcAft>
                <a:spcPts val="0"/>
              </a:spcAft>
              <a:buClr>
                <a:schemeClr val="dk1"/>
              </a:buClr>
              <a:buSzPts val="1600"/>
              <a:buChar char="○"/>
            </a:pPr>
            <a:r>
              <a:rPr lang="en-US" sz="1600"/>
              <a:t>Accurate alignment is vital for facial recognition since minor misalignments can reduce recognition accuracy. MTCNN’s landmark detection helps precisely align faces, making downstream recognition (e.g., using DeepFace) more accurate.</a:t>
            </a:r>
            <a:endParaRPr sz="1600"/>
          </a:p>
          <a:p>
            <a:pPr marL="457200" lvl="0" indent="-330200" algn="l" rtl="0">
              <a:lnSpc>
                <a:spcPct val="115000"/>
              </a:lnSpc>
              <a:spcBef>
                <a:spcPts val="0"/>
              </a:spcBef>
              <a:spcAft>
                <a:spcPts val="0"/>
              </a:spcAft>
              <a:buClr>
                <a:schemeClr val="dk1"/>
              </a:buClr>
              <a:buSzPts val="1600"/>
              <a:buAutoNum type="arabicPeriod"/>
            </a:pPr>
            <a:r>
              <a:rPr lang="en-US" sz="1600" b="1"/>
              <a:t>Real-Time Processing</a:t>
            </a:r>
            <a:r>
              <a:rPr lang="en-US" sz="1600"/>
              <a:t>:</a:t>
            </a:r>
            <a:endParaRPr sz="1600"/>
          </a:p>
          <a:p>
            <a:pPr marL="914400" lvl="1" indent="-330200" algn="l" rtl="0">
              <a:lnSpc>
                <a:spcPct val="115000"/>
              </a:lnSpc>
              <a:spcBef>
                <a:spcPts val="0"/>
              </a:spcBef>
              <a:spcAft>
                <a:spcPts val="0"/>
              </a:spcAft>
              <a:buClr>
                <a:schemeClr val="dk1"/>
              </a:buClr>
              <a:buSzPts val="1600"/>
              <a:buChar char="○"/>
            </a:pPr>
            <a:r>
              <a:rPr lang="en-US" sz="1600"/>
              <a:t>MTCNN’s multi-stage design allows it to quickly filter out irrelevant regions, focusing only on potential face regions, which makes it efficient for real-time applications. This is particularly useful in an automated attendance system, where faces need to be quickly detected in a live environment.</a:t>
            </a:r>
            <a:endParaRPr sz="1600"/>
          </a:p>
          <a:p>
            <a:pPr marL="457200" lvl="0" indent="-330200" algn="l" rtl="0">
              <a:lnSpc>
                <a:spcPct val="115000"/>
              </a:lnSpc>
              <a:spcBef>
                <a:spcPts val="0"/>
              </a:spcBef>
              <a:spcAft>
                <a:spcPts val="0"/>
              </a:spcAft>
              <a:buClr>
                <a:schemeClr val="dk1"/>
              </a:buClr>
              <a:buSzPts val="1600"/>
              <a:buAutoNum type="arabicPeriod"/>
            </a:pPr>
            <a:r>
              <a:rPr lang="en-US" sz="1600" b="1"/>
              <a:t>Compatibility with Recognition Models</a:t>
            </a:r>
            <a:r>
              <a:rPr lang="en-US" sz="1600"/>
              <a:t>:</a:t>
            </a:r>
            <a:endParaRPr sz="1600"/>
          </a:p>
          <a:p>
            <a:pPr marL="914400" lvl="1" indent="-330200" algn="l" rtl="0">
              <a:lnSpc>
                <a:spcPct val="115000"/>
              </a:lnSpc>
              <a:spcBef>
                <a:spcPts val="0"/>
              </a:spcBef>
              <a:spcAft>
                <a:spcPts val="0"/>
              </a:spcAft>
              <a:buClr>
                <a:schemeClr val="dk1"/>
              </a:buClr>
              <a:buSzPts val="1600"/>
              <a:buChar char="○"/>
            </a:pPr>
            <a:r>
              <a:rPr lang="en-US" sz="1600"/>
              <a:t>MTCNN outputs aligned face images that can easily be fed into other facial recognition models (like DeepFace or FaceNet) for recognition. This integration improves recognition speed and accuracy in a real-time system.</a:t>
            </a:r>
            <a:endParaRPr sz="2500"/>
          </a:p>
        </p:txBody>
      </p:sp>
      <p:sp>
        <p:nvSpPr>
          <p:cNvPr id="696" name="Google Shape;696;g312daf610b4_0_81"/>
          <p:cNvSpPr txBox="1">
            <a:spLocks noGrp="1"/>
          </p:cNvSpPr>
          <p:nvPr>
            <p:ph type="sldNum" idx="12"/>
          </p:nvPr>
        </p:nvSpPr>
        <p:spPr>
          <a:xfrm>
            <a:off x="10160000" y="18288"/>
            <a:ext cx="1422300" cy="329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US"/>
              <a:t>64</a:t>
            </a:fld>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g31a6a04bad6_1_37"/>
          <p:cNvSpPr txBox="1">
            <a:spLocks noGrp="1"/>
          </p:cNvSpPr>
          <p:nvPr>
            <p:ph type="title"/>
          </p:nvPr>
        </p:nvSpPr>
        <p:spPr>
          <a:xfrm>
            <a:off x="609600" y="533400"/>
            <a:ext cx="10972800" cy="990600"/>
          </a:xfrm>
          <a:prstGeom prst="rect">
            <a:avLst/>
          </a:prstGeom>
        </p:spPr>
        <p:txBody>
          <a:bodyPr spcFirstLastPara="1" wrap="square" lIns="91425" tIns="45700" rIns="91425" bIns="45700" anchor="ctr" anchorCtr="0">
            <a:normAutofit fontScale="90000"/>
          </a:bodyPr>
          <a:lstStyle/>
          <a:p>
            <a:pPr marL="0" lvl="0" indent="0" algn="ctr" rtl="0">
              <a:lnSpc>
                <a:spcPct val="97826"/>
              </a:lnSpc>
              <a:spcBef>
                <a:spcPts val="4500"/>
              </a:spcBef>
              <a:spcAft>
                <a:spcPts val="0"/>
              </a:spcAft>
              <a:buNone/>
            </a:pPr>
            <a:r>
              <a:rPr lang="en-US" b="1">
                <a:solidFill>
                  <a:schemeClr val="dk1"/>
                </a:solidFill>
                <a:highlight>
                  <a:srgbClr val="FFFFFF"/>
                </a:highlight>
              </a:rPr>
              <a:t>MTCNN Competitors</a:t>
            </a:r>
            <a:endParaRPr b="1">
              <a:solidFill>
                <a:schemeClr val="dk1"/>
              </a:solidFill>
            </a:endParaRPr>
          </a:p>
        </p:txBody>
      </p:sp>
      <p:sp>
        <p:nvSpPr>
          <p:cNvPr id="703" name="Google Shape;703;g31a6a04bad6_1_37"/>
          <p:cNvSpPr txBox="1">
            <a:spLocks noGrp="1"/>
          </p:cNvSpPr>
          <p:nvPr>
            <p:ph type="body" idx="1"/>
          </p:nvPr>
        </p:nvSpPr>
        <p:spPr>
          <a:xfrm>
            <a:off x="609600" y="1600200"/>
            <a:ext cx="5600700" cy="48768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endParaRPr/>
          </a:p>
        </p:txBody>
      </p:sp>
      <p:sp>
        <p:nvSpPr>
          <p:cNvPr id="704" name="Google Shape;704;g31a6a04bad6_1_37"/>
          <p:cNvSpPr txBox="1">
            <a:spLocks noGrp="1"/>
          </p:cNvSpPr>
          <p:nvPr>
            <p:ph type="sldNum" idx="12"/>
          </p:nvPr>
        </p:nvSpPr>
        <p:spPr>
          <a:xfrm>
            <a:off x="10160000" y="18288"/>
            <a:ext cx="1422300" cy="329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US"/>
              <a:t>65</a:t>
            </a:fld>
            <a:endParaRPr/>
          </a:p>
        </p:txBody>
      </p:sp>
      <p:pic>
        <p:nvPicPr>
          <p:cNvPr id="705" name="Google Shape;705;g31a6a04bad6_1_37"/>
          <p:cNvPicPr preferRelativeResize="0"/>
          <p:nvPr/>
        </p:nvPicPr>
        <p:blipFill>
          <a:blip r:embed="rId3">
            <a:alphaModFix/>
          </a:blip>
          <a:stretch>
            <a:fillRect/>
          </a:stretch>
        </p:blipFill>
        <p:spPr>
          <a:xfrm>
            <a:off x="609600" y="1600200"/>
            <a:ext cx="5786750" cy="4777651"/>
          </a:xfrm>
          <a:prstGeom prst="rect">
            <a:avLst/>
          </a:prstGeom>
          <a:noFill/>
          <a:ln>
            <a:noFill/>
          </a:ln>
        </p:spPr>
      </p:pic>
      <p:sp>
        <p:nvSpPr>
          <p:cNvPr id="706" name="Google Shape;706;g31a6a04bad6_1_37"/>
          <p:cNvSpPr txBox="1"/>
          <p:nvPr/>
        </p:nvSpPr>
        <p:spPr>
          <a:xfrm>
            <a:off x="6279150" y="1600200"/>
            <a:ext cx="4583400" cy="4527000"/>
          </a:xfrm>
          <a:prstGeom prst="rect">
            <a:avLst/>
          </a:prstGeom>
          <a:noFill/>
          <a:ln>
            <a:noFill/>
          </a:ln>
        </p:spPr>
        <p:txBody>
          <a:bodyPr spcFirstLastPara="1" wrap="square" lIns="91425" tIns="91425" rIns="91425" bIns="91425" anchor="t" anchorCtr="0">
            <a:spAutoFit/>
          </a:bodyPr>
          <a:lstStyle/>
          <a:p>
            <a:pPr marL="457200" lvl="0" indent="-311150" algn="l" rtl="0">
              <a:lnSpc>
                <a:spcPct val="115000"/>
              </a:lnSpc>
              <a:spcBef>
                <a:spcPts val="3200"/>
              </a:spcBef>
              <a:spcAft>
                <a:spcPts val="0"/>
              </a:spcAft>
              <a:buClr>
                <a:schemeClr val="dk1"/>
              </a:buClr>
              <a:buSzPts val="1300"/>
              <a:buChar char="●"/>
            </a:pPr>
            <a:r>
              <a:rPr lang="en-US" sz="1300">
                <a:solidFill>
                  <a:schemeClr val="dk1"/>
                </a:solidFill>
                <a:highlight>
                  <a:srgbClr val="FFFFFF"/>
                </a:highlight>
              </a:rPr>
              <a:t>DLIP, or Deformable Part-based models for Object Detection with Particular application to Human Faces, is a popular object detection algorithm that has been used for face detection. While it has shown good performance in some studies, it can be slow and requires a large number of training images.</a:t>
            </a:r>
            <a:endParaRPr sz="1300">
              <a:solidFill>
                <a:schemeClr val="dk1"/>
              </a:solidFill>
              <a:highlight>
                <a:srgbClr val="FFFFFF"/>
              </a:highlight>
            </a:endParaRPr>
          </a:p>
          <a:p>
            <a:pPr marL="457200" lvl="0" indent="-311150" algn="l" rtl="0">
              <a:lnSpc>
                <a:spcPct val="115000"/>
              </a:lnSpc>
              <a:spcBef>
                <a:spcPts val="0"/>
              </a:spcBef>
              <a:spcAft>
                <a:spcPts val="0"/>
              </a:spcAft>
              <a:buClr>
                <a:schemeClr val="dk1"/>
              </a:buClr>
              <a:buSzPts val="1300"/>
              <a:buChar char="●"/>
            </a:pPr>
            <a:r>
              <a:rPr lang="en-US" sz="1300">
                <a:solidFill>
                  <a:schemeClr val="dk1"/>
                </a:solidFill>
                <a:highlight>
                  <a:srgbClr val="FFFFFF"/>
                </a:highlight>
              </a:rPr>
              <a:t>CNN, or Convolutional Neural Networks, is a widely-used algorithm in computer vision tasks, including face detection. While it can achieve high accuracy, it can be computationally expensive and time-consuming, making it less suitable for real-time applications.</a:t>
            </a:r>
            <a:endParaRPr sz="1300">
              <a:solidFill>
                <a:schemeClr val="dk1"/>
              </a:solidFill>
              <a:highlight>
                <a:srgbClr val="FFFFFF"/>
              </a:highlight>
            </a:endParaRPr>
          </a:p>
          <a:p>
            <a:pPr marL="457200" lvl="0" indent="-311150" algn="l" rtl="0">
              <a:lnSpc>
                <a:spcPct val="115000"/>
              </a:lnSpc>
              <a:spcBef>
                <a:spcPts val="0"/>
              </a:spcBef>
              <a:spcAft>
                <a:spcPts val="0"/>
              </a:spcAft>
              <a:buClr>
                <a:schemeClr val="dk1"/>
              </a:buClr>
              <a:buSzPts val="1300"/>
              <a:buChar char="●"/>
            </a:pPr>
            <a:r>
              <a:rPr lang="en-US" sz="1300">
                <a:solidFill>
                  <a:schemeClr val="dk1"/>
                </a:solidFill>
                <a:highlight>
                  <a:srgbClr val="FFFFFF"/>
                </a:highlight>
              </a:rPr>
              <a:t>Haar cascades is a classic face detection algorithm that uses Haar-like features to detect faces. It is fast, but its accuracy is not as high as that of MTCNN. </a:t>
            </a:r>
            <a:r>
              <a:rPr lang="en-US" sz="1300" b="1">
                <a:solidFill>
                  <a:schemeClr val="dk1"/>
                </a:solidFill>
                <a:highlight>
                  <a:srgbClr val="FFFFFF"/>
                </a:highlight>
              </a:rPr>
              <a:t>MTCNN, on the other hand, has been found to be faster and more accurate than Haar cascades, making it a popular choice for face detection tasks.</a:t>
            </a:r>
            <a:endParaRPr sz="1300" b="1">
              <a:solidFill>
                <a:schemeClr val="dk1"/>
              </a:solidFill>
              <a:highlight>
                <a:srgbClr val="FFFFFF"/>
              </a:highlight>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g31ac151a946_0_67"/>
          <p:cNvSpPr txBox="1">
            <a:spLocks noGrp="1"/>
          </p:cNvSpPr>
          <p:nvPr>
            <p:ph type="title"/>
          </p:nvPr>
        </p:nvSpPr>
        <p:spPr>
          <a:xfrm>
            <a:off x="609600" y="533400"/>
            <a:ext cx="10972800" cy="9906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a:solidFill>
                  <a:schemeClr val="dk1"/>
                </a:solidFill>
              </a:rPr>
              <a:t>Language Used</a:t>
            </a:r>
            <a:endParaRPr b="1">
              <a:solidFill>
                <a:schemeClr val="dk1"/>
              </a:solidFill>
            </a:endParaRPr>
          </a:p>
        </p:txBody>
      </p:sp>
      <p:sp>
        <p:nvSpPr>
          <p:cNvPr id="713" name="Google Shape;713;g31ac151a946_0_67"/>
          <p:cNvSpPr txBox="1">
            <a:spLocks noGrp="1"/>
          </p:cNvSpPr>
          <p:nvPr>
            <p:ph type="body" idx="1"/>
          </p:nvPr>
        </p:nvSpPr>
        <p:spPr>
          <a:xfrm>
            <a:off x="609600" y="1600200"/>
            <a:ext cx="10972800" cy="4876800"/>
          </a:xfrm>
          <a:prstGeom prst="rect">
            <a:avLst/>
          </a:prstGeom>
        </p:spPr>
        <p:txBody>
          <a:bodyPr spcFirstLastPara="1" wrap="square" lIns="91425" tIns="45700" rIns="91425" bIns="45700" anchor="t" anchorCtr="0">
            <a:normAutofit/>
          </a:bodyPr>
          <a:lstStyle/>
          <a:p>
            <a:pPr marL="457200" lvl="0" indent="-400050" algn="l" rtl="0">
              <a:lnSpc>
                <a:spcPct val="150000"/>
              </a:lnSpc>
              <a:spcBef>
                <a:spcPts val="600"/>
              </a:spcBef>
              <a:spcAft>
                <a:spcPts val="0"/>
              </a:spcAft>
              <a:buClr>
                <a:schemeClr val="dk1"/>
              </a:buClr>
              <a:buSzPts val="2700"/>
              <a:buChar char="●"/>
            </a:pPr>
            <a:r>
              <a:rPr lang="en-US" sz="2700"/>
              <a:t>Language used – Python 3.12.6</a:t>
            </a:r>
            <a:endParaRPr sz="2700"/>
          </a:p>
          <a:p>
            <a:pPr marL="457200" lvl="0" indent="-400050" algn="l" rtl="0">
              <a:lnSpc>
                <a:spcPct val="150000"/>
              </a:lnSpc>
              <a:spcBef>
                <a:spcPts val="0"/>
              </a:spcBef>
              <a:spcAft>
                <a:spcPts val="0"/>
              </a:spcAft>
              <a:buClr>
                <a:schemeClr val="dk1"/>
              </a:buClr>
              <a:buSzPts val="2700"/>
              <a:buChar char="●"/>
            </a:pPr>
            <a:r>
              <a:rPr lang="en-US" sz="2700"/>
              <a:t>Libraries:</a:t>
            </a:r>
            <a:endParaRPr sz="2700"/>
          </a:p>
          <a:p>
            <a:pPr marL="457200" lvl="0" indent="-400050" algn="l" rtl="0">
              <a:lnSpc>
                <a:spcPct val="150000"/>
              </a:lnSpc>
              <a:spcBef>
                <a:spcPts val="0"/>
              </a:spcBef>
              <a:spcAft>
                <a:spcPts val="0"/>
              </a:spcAft>
              <a:buClr>
                <a:schemeClr val="dk1"/>
              </a:buClr>
              <a:buSzPts val="2700"/>
              <a:buChar char="●"/>
            </a:pPr>
            <a:r>
              <a:rPr lang="en-US" sz="2700"/>
              <a:t>OpenCV </a:t>
            </a:r>
            <a:endParaRPr sz="2700"/>
          </a:p>
          <a:p>
            <a:pPr marL="457200" lvl="0" indent="-400050" algn="l" rtl="0">
              <a:lnSpc>
                <a:spcPct val="150000"/>
              </a:lnSpc>
              <a:spcBef>
                <a:spcPts val="0"/>
              </a:spcBef>
              <a:spcAft>
                <a:spcPts val="0"/>
              </a:spcAft>
              <a:buClr>
                <a:schemeClr val="dk1"/>
              </a:buClr>
              <a:buSzPts val="2700"/>
              <a:buChar char="●"/>
            </a:pPr>
            <a:r>
              <a:rPr lang="en-US" sz="2700"/>
              <a:t>Numpy, pandas</a:t>
            </a:r>
            <a:endParaRPr sz="2700"/>
          </a:p>
          <a:p>
            <a:pPr marL="457200" lvl="0" indent="-393700" algn="l" rtl="0">
              <a:lnSpc>
                <a:spcPct val="150000"/>
              </a:lnSpc>
              <a:spcBef>
                <a:spcPts val="0"/>
              </a:spcBef>
              <a:spcAft>
                <a:spcPts val="0"/>
              </a:spcAft>
              <a:buClr>
                <a:schemeClr val="dk1"/>
              </a:buClr>
              <a:buSzPts val="2600"/>
              <a:buChar char="●"/>
            </a:pPr>
            <a:r>
              <a:rPr lang="en-US" sz="2450"/>
              <a:t>Deepface</a:t>
            </a:r>
            <a:r>
              <a:rPr lang="en-US" sz="2700"/>
              <a:t>, TensorFlow</a:t>
            </a:r>
            <a:endParaRPr sz="2700"/>
          </a:p>
          <a:p>
            <a:pPr marL="457200" lvl="0" indent="-400050" algn="l" rtl="0">
              <a:lnSpc>
                <a:spcPct val="150000"/>
              </a:lnSpc>
              <a:spcBef>
                <a:spcPts val="0"/>
              </a:spcBef>
              <a:spcAft>
                <a:spcPts val="0"/>
              </a:spcAft>
              <a:buClr>
                <a:schemeClr val="dk1"/>
              </a:buClr>
              <a:buSzPts val="2700"/>
              <a:buChar char="●"/>
            </a:pPr>
            <a:r>
              <a:rPr lang="en-US" sz="2700"/>
              <a:t>Visual Studio code – 1.95.3</a:t>
            </a:r>
            <a:endParaRPr sz="2700"/>
          </a:p>
        </p:txBody>
      </p:sp>
      <p:sp>
        <p:nvSpPr>
          <p:cNvPr id="714" name="Google Shape;714;g31ac151a946_0_67"/>
          <p:cNvSpPr txBox="1">
            <a:spLocks noGrp="1"/>
          </p:cNvSpPr>
          <p:nvPr>
            <p:ph type="sldNum" idx="12"/>
          </p:nvPr>
        </p:nvSpPr>
        <p:spPr>
          <a:xfrm>
            <a:off x="10160000" y="18288"/>
            <a:ext cx="1422300" cy="329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US"/>
              <a:t>66</a:t>
            </a:fld>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g31ac151a946_0_76"/>
          <p:cNvSpPr txBox="1">
            <a:spLocks noGrp="1"/>
          </p:cNvSpPr>
          <p:nvPr>
            <p:ph type="title"/>
          </p:nvPr>
        </p:nvSpPr>
        <p:spPr>
          <a:xfrm>
            <a:off x="609600" y="533400"/>
            <a:ext cx="10972800" cy="9906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dirty="0">
                <a:solidFill>
                  <a:schemeClr val="dk1"/>
                </a:solidFill>
              </a:rPr>
              <a:t>Why Python</a:t>
            </a:r>
            <a:endParaRPr b="1" dirty="0">
              <a:solidFill>
                <a:schemeClr val="dk1"/>
              </a:solidFill>
            </a:endParaRPr>
          </a:p>
        </p:txBody>
      </p:sp>
      <p:sp>
        <p:nvSpPr>
          <p:cNvPr id="721" name="Google Shape;721;g31ac151a946_0_76"/>
          <p:cNvSpPr txBox="1">
            <a:spLocks noGrp="1"/>
          </p:cNvSpPr>
          <p:nvPr>
            <p:ph type="body" idx="1"/>
          </p:nvPr>
        </p:nvSpPr>
        <p:spPr>
          <a:xfrm>
            <a:off x="609600" y="1600200"/>
            <a:ext cx="10972800" cy="4876800"/>
          </a:xfrm>
          <a:prstGeom prst="rect">
            <a:avLst/>
          </a:prstGeom>
        </p:spPr>
        <p:txBody>
          <a:bodyPr spcFirstLastPara="1" wrap="square" lIns="91425" tIns="45700" rIns="91425" bIns="45700" anchor="t" anchorCtr="0">
            <a:normAutofit/>
          </a:bodyPr>
          <a:lstStyle/>
          <a:p>
            <a:pPr marL="457200" lvl="0" indent="-325755" algn="l" rtl="0">
              <a:lnSpc>
                <a:spcPct val="115000"/>
              </a:lnSpc>
              <a:spcBef>
                <a:spcPts val="600"/>
              </a:spcBef>
              <a:spcAft>
                <a:spcPts val="0"/>
              </a:spcAft>
              <a:buClr>
                <a:schemeClr val="dk1"/>
              </a:buClr>
              <a:buSzPts val="1530"/>
              <a:buChar char="•"/>
            </a:pPr>
            <a:r>
              <a:rPr lang="en-US"/>
              <a:t>Interpreted Programming Language</a:t>
            </a:r>
            <a:endParaRPr/>
          </a:p>
          <a:p>
            <a:pPr marL="457200" lvl="0" indent="-325755" algn="l" rtl="0">
              <a:lnSpc>
                <a:spcPct val="115000"/>
              </a:lnSpc>
              <a:spcBef>
                <a:spcPts val="0"/>
              </a:spcBef>
              <a:spcAft>
                <a:spcPts val="0"/>
              </a:spcAft>
              <a:buClr>
                <a:schemeClr val="dk1"/>
              </a:buClr>
              <a:buSzPts val="1530"/>
              <a:buChar char="•"/>
            </a:pPr>
            <a:r>
              <a:rPr lang="en-US"/>
              <a:t>Supports Operator overloading</a:t>
            </a:r>
            <a:endParaRPr/>
          </a:p>
          <a:p>
            <a:pPr marL="457200" lvl="0" indent="-325755" algn="l" rtl="0">
              <a:lnSpc>
                <a:spcPct val="115000"/>
              </a:lnSpc>
              <a:spcBef>
                <a:spcPts val="0"/>
              </a:spcBef>
              <a:spcAft>
                <a:spcPts val="0"/>
              </a:spcAft>
              <a:buClr>
                <a:schemeClr val="dk1"/>
              </a:buClr>
              <a:buSzPts val="1530"/>
              <a:buChar char="•"/>
            </a:pPr>
            <a:r>
              <a:rPr lang="en-US"/>
              <a:t>Provide both single and multiple inheritance</a:t>
            </a:r>
            <a:endParaRPr/>
          </a:p>
          <a:p>
            <a:pPr marL="457200" lvl="0" indent="-325755" algn="l" rtl="0">
              <a:lnSpc>
                <a:spcPct val="115000"/>
              </a:lnSpc>
              <a:spcBef>
                <a:spcPts val="0"/>
              </a:spcBef>
              <a:spcAft>
                <a:spcPts val="0"/>
              </a:spcAft>
              <a:buClr>
                <a:schemeClr val="dk1"/>
              </a:buClr>
              <a:buSzPts val="1530"/>
              <a:buChar char="•"/>
            </a:pPr>
            <a:r>
              <a:rPr lang="en-US"/>
              <a:t>Platform Independent</a:t>
            </a:r>
            <a:endParaRPr/>
          </a:p>
          <a:p>
            <a:pPr marL="457200" lvl="0" indent="-325755" algn="l" rtl="0">
              <a:lnSpc>
                <a:spcPct val="115000"/>
              </a:lnSpc>
              <a:spcBef>
                <a:spcPts val="0"/>
              </a:spcBef>
              <a:spcAft>
                <a:spcPts val="0"/>
              </a:spcAft>
              <a:buClr>
                <a:schemeClr val="dk1"/>
              </a:buClr>
              <a:buSzPts val="1530"/>
              <a:buChar char="•"/>
            </a:pPr>
            <a:r>
              <a:rPr lang="en-US"/>
              <a:t>Use of ; is not compulsory.</a:t>
            </a:r>
            <a:endParaRPr/>
          </a:p>
          <a:p>
            <a:pPr marL="457200" lvl="0" indent="-325755" algn="l" rtl="0">
              <a:lnSpc>
                <a:spcPct val="115000"/>
              </a:lnSpc>
              <a:spcBef>
                <a:spcPts val="0"/>
              </a:spcBef>
              <a:spcAft>
                <a:spcPts val="0"/>
              </a:spcAft>
              <a:buClr>
                <a:schemeClr val="dk1"/>
              </a:buClr>
              <a:buSzPts val="1530"/>
              <a:buChar char="•"/>
            </a:pPr>
            <a:r>
              <a:rPr lang="en-US"/>
              <a:t>Has a huge set of libraries that make it fit for AI, datascience</a:t>
            </a:r>
            <a:endParaRPr/>
          </a:p>
          <a:p>
            <a:pPr marL="457200" lvl="0" indent="-325755" algn="l" rtl="0">
              <a:lnSpc>
                <a:spcPct val="115000"/>
              </a:lnSpc>
              <a:spcBef>
                <a:spcPts val="0"/>
              </a:spcBef>
              <a:spcAft>
                <a:spcPts val="0"/>
              </a:spcAft>
              <a:buClr>
                <a:schemeClr val="dk1"/>
              </a:buClr>
              <a:buSzPts val="1530"/>
              <a:buChar char="•"/>
            </a:pPr>
            <a:r>
              <a:rPr lang="en-US"/>
              <a:t>Smaller code length</a:t>
            </a:r>
            <a:endParaRPr/>
          </a:p>
          <a:p>
            <a:pPr marL="457200" lvl="0" indent="-325755" algn="l" rtl="0">
              <a:lnSpc>
                <a:spcPct val="115000"/>
              </a:lnSpc>
              <a:spcBef>
                <a:spcPts val="0"/>
              </a:spcBef>
              <a:spcAft>
                <a:spcPts val="0"/>
              </a:spcAft>
              <a:buClr>
                <a:schemeClr val="dk1"/>
              </a:buClr>
              <a:buSzPts val="1530"/>
              <a:buChar char="•"/>
            </a:pPr>
            <a:r>
              <a:rPr lang="en-US"/>
              <a:t>Functions and variables can be declared and used outside the class also.</a:t>
            </a:r>
            <a:endParaRPr/>
          </a:p>
        </p:txBody>
      </p:sp>
      <p:sp>
        <p:nvSpPr>
          <p:cNvPr id="722" name="Google Shape;722;g31ac151a946_0_76"/>
          <p:cNvSpPr txBox="1">
            <a:spLocks noGrp="1"/>
          </p:cNvSpPr>
          <p:nvPr>
            <p:ph type="sldNum" idx="12"/>
          </p:nvPr>
        </p:nvSpPr>
        <p:spPr>
          <a:xfrm>
            <a:off x="10160000" y="18288"/>
            <a:ext cx="1422300" cy="329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US"/>
              <a:t>67</a:t>
            </a:fld>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chemeClr val="dk1"/>
                </a:solidFill>
              </a:rPr>
              <a:t>Model Training </a:t>
            </a:r>
            <a:endParaRPr lang="en-US" dirty="0"/>
          </a:p>
        </p:txBody>
      </p:sp>
      <p:sp>
        <p:nvSpPr>
          <p:cNvPr id="3" name="Text Placeholder 2"/>
          <p:cNvSpPr>
            <a:spLocks noGrp="1"/>
          </p:cNvSpPr>
          <p:nvPr>
            <p:ph type="body" idx="1"/>
          </p:nvPr>
        </p:nvSpPr>
        <p:spPr/>
        <p:txBody>
          <a:bodyPr/>
          <a:lstStyle/>
          <a:p>
            <a:pPr marL="131445" indent="0">
              <a:buNone/>
            </a:pPr>
            <a:r>
              <a:rPr lang="en-US" b="1" dirty="0" smtClean="0"/>
              <a:t>Train at locally: </a:t>
            </a:r>
            <a:endParaRPr lang="en-US" b="1"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68</a:t>
            </a:fld>
            <a:endParaRPr lang="en-US"/>
          </a:p>
        </p:txBody>
      </p:sp>
      <p:pic>
        <p:nvPicPr>
          <p:cNvPr id="5" name="Picture 4"/>
          <p:cNvPicPr>
            <a:picLocks noChangeAspect="1"/>
          </p:cNvPicPr>
          <p:nvPr/>
        </p:nvPicPr>
        <p:blipFill>
          <a:blip r:embed="rId2"/>
          <a:stretch>
            <a:fillRect/>
          </a:stretch>
        </p:blipFill>
        <p:spPr>
          <a:xfrm>
            <a:off x="3352800" y="1714500"/>
            <a:ext cx="8432800" cy="4648200"/>
          </a:xfrm>
          <a:prstGeom prst="rect">
            <a:avLst/>
          </a:prstGeom>
        </p:spPr>
      </p:pic>
    </p:spTree>
    <p:extLst>
      <p:ext uri="{BB962C8B-B14F-4D97-AF65-F5344CB8AC3E}">
        <p14:creationId xmlns:p14="http://schemas.microsoft.com/office/powerpoint/2010/main" val="31799975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131445" indent="0" algn="ctr"/>
            <a:r>
              <a:rPr lang="en-US" sz="3600" b="1" dirty="0"/>
              <a:t>Train at Goggle Collab: </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69</a:t>
            </a:fld>
            <a:endParaRPr lang="en-US"/>
          </a:p>
        </p:txBody>
      </p:sp>
      <p:pic>
        <p:nvPicPr>
          <p:cNvPr id="6" name="Picture 5"/>
          <p:cNvPicPr>
            <a:picLocks noChangeAspect="1"/>
          </p:cNvPicPr>
          <p:nvPr/>
        </p:nvPicPr>
        <p:blipFill>
          <a:blip r:embed="rId2"/>
          <a:stretch>
            <a:fillRect/>
          </a:stretch>
        </p:blipFill>
        <p:spPr>
          <a:xfrm>
            <a:off x="1480457" y="1600200"/>
            <a:ext cx="9434286" cy="4771571"/>
          </a:xfrm>
          <a:prstGeom prst="rect">
            <a:avLst/>
          </a:prstGeom>
        </p:spPr>
      </p:pic>
    </p:spTree>
    <p:extLst>
      <p:ext uri="{BB962C8B-B14F-4D97-AF65-F5344CB8AC3E}">
        <p14:creationId xmlns:p14="http://schemas.microsoft.com/office/powerpoint/2010/main" val="2092832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31762208f1b_0_16"/>
          <p:cNvSpPr txBox="1">
            <a:spLocks noGrp="1"/>
          </p:cNvSpPr>
          <p:nvPr>
            <p:ph type="title"/>
          </p:nvPr>
        </p:nvSpPr>
        <p:spPr>
          <a:xfrm>
            <a:off x="609600" y="533400"/>
            <a:ext cx="10972800" cy="9906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en-US" b="1">
                <a:solidFill>
                  <a:schemeClr val="dk1"/>
                </a:solidFill>
              </a:rPr>
              <a:t>Technical feasibility</a:t>
            </a:r>
            <a:endParaRPr>
              <a:solidFill>
                <a:schemeClr val="dk1"/>
              </a:solidFill>
            </a:endParaRPr>
          </a:p>
        </p:txBody>
      </p:sp>
      <p:sp>
        <p:nvSpPr>
          <p:cNvPr id="153" name="Google Shape;153;g31762208f1b_0_16"/>
          <p:cNvSpPr txBox="1">
            <a:spLocks noGrp="1"/>
          </p:cNvSpPr>
          <p:nvPr>
            <p:ph type="body" idx="1"/>
          </p:nvPr>
        </p:nvSpPr>
        <p:spPr>
          <a:xfrm>
            <a:off x="609600" y="1600200"/>
            <a:ext cx="10972800" cy="4876800"/>
          </a:xfrm>
          <a:prstGeom prst="rect">
            <a:avLst/>
          </a:prstGeom>
        </p:spPr>
        <p:txBody>
          <a:bodyPr spcFirstLastPara="1" wrap="square" lIns="91425" tIns="45700" rIns="91425" bIns="45700" anchor="t" anchorCtr="0">
            <a:normAutofit/>
          </a:bodyPr>
          <a:lstStyle/>
          <a:p>
            <a:pPr marL="0" lvl="0" indent="0" algn="l" rtl="0">
              <a:lnSpc>
                <a:spcPct val="115000"/>
              </a:lnSpc>
              <a:spcBef>
                <a:spcPts val="1200"/>
              </a:spcBef>
              <a:spcAft>
                <a:spcPts val="0"/>
              </a:spcAft>
              <a:buClr>
                <a:schemeClr val="dk1"/>
              </a:buClr>
              <a:buSzPts val="1100"/>
              <a:buFont typeface="Arial"/>
              <a:buNone/>
            </a:pPr>
            <a:r>
              <a:rPr lang="en-US" sz="1691" b="1"/>
              <a:t>Hardware Requirements</a:t>
            </a:r>
            <a:r>
              <a:rPr lang="en-US" sz="1691"/>
              <a:t>:</a:t>
            </a:r>
            <a:endParaRPr sz="1691"/>
          </a:p>
          <a:p>
            <a:pPr marL="457200" lvl="0" indent="-336035" algn="l" rtl="0">
              <a:lnSpc>
                <a:spcPct val="115000"/>
              </a:lnSpc>
              <a:spcBef>
                <a:spcPts val="1200"/>
              </a:spcBef>
              <a:spcAft>
                <a:spcPts val="0"/>
              </a:spcAft>
              <a:buClr>
                <a:schemeClr val="dk1"/>
              </a:buClr>
              <a:buSzPts val="1692"/>
              <a:buChar char="●"/>
            </a:pPr>
            <a:r>
              <a:rPr lang="en-US" sz="1691" b="1"/>
              <a:t>Cameras</a:t>
            </a:r>
            <a:r>
              <a:rPr lang="en-US" sz="1691"/>
              <a:t>:  A high-definition webcam with at least 720p resolution for clear image capture; an IP camera can also be used if a wider area needs to be covered.</a:t>
            </a:r>
            <a:endParaRPr sz="1691"/>
          </a:p>
          <a:p>
            <a:pPr marL="457200" lvl="0" indent="-327025" algn="l" rtl="0">
              <a:lnSpc>
                <a:spcPct val="115000"/>
              </a:lnSpc>
              <a:spcBef>
                <a:spcPts val="0"/>
              </a:spcBef>
              <a:spcAft>
                <a:spcPts val="0"/>
              </a:spcAft>
              <a:buClr>
                <a:schemeClr val="dk1"/>
              </a:buClr>
              <a:buSzPts val="1550"/>
              <a:buChar char="●"/>
            </a:pPr>
            <a:r>
              <a:rPr lang="en-US" sz="1550" b="1"/>
              <a:t>Computer (PC)</a:t>
            </a:r>
            <a:r>
              <a:rPr lang="en-US" sz="1550"/>
              <a:t>: Preferably with a multi-core processor, such as Intel i5 or above, or AMD Ryzen 5, to handle real-time video processing and facial recognition tasks.</a:t>
            </a:r>
            <a:endParaRPr sz="1550"/>
          </a:p>
          <a:p>
            <a:pPr marL="457200" lvl="0" indent="-327025" algn="l" rtl="0">
              <a:lnSpc>
                <a:spcPct val="115000"/>
              </a:lnSpc>
              <a:spcBef>
                <a:spcPts val="0"/>
              </a:spcBef>
              <a:spcAft>
                <a:spcPts val="0"/>
              </a:spcAft>
              <a:buClr>
                <a:schemeClr val="dk1"/>
              </a:buClr>
              <a:buSzPts val="1550"/>
              <a:buChar char="●"/>
            </a:pPr>
            <a:r>
              <a:rPr lang="en-US" sz="1550" b="1"/>
              <a:t>RAM</a:t>
            </a:r>
            <a:r>
              <a:rPr lang="en-US" sz="1550"/>
              <a:t>: Minimum 8GB RAM for smooth operation; 16GB or higher is recommended for faster processing.</a:t>
            </a:r>
            <a:endParaRPr sz="1550"/>
          </a:p>
          <a:p>
            <a:pPr marL="457200" lvl="0" indent="-327025" algn="l" rtl="0">
              <a:lnSpc>
                <a:spcPct val="115000"/>
              </a:lnSpc>
              <a:spcBef>
                <a:spcPts val="0"/>
              </a:spcBef>
              <a:spcAft>
                <a:spcPts val="0"/>
              </a:spcAft>
              <a:buClr>
                <a:schemeClr val="dk1"/>
              </a:buClr>
              <a:buSzPts val="1550"/>
              <a:buChar char="●"/>
            </a:pPr>
            <a:r>
              <a:rPr lang="en-US" sz="1550" b="1"/>
              <a:t>Storage</a:t>
            </a:r>
            <a:r>
              <a:rPr lang="en-US" sz="1550"/>
              <a:t>: 256GB SSD for faster data read/write; SSD storage improves system speed, especially when handling large image datasets.</a:t>
            </a:r>
            <a:endParaRPr sz="1550"/>
          </a:p>
          <a:p>
            <a:pPr marL="457200" lvl="0" indent="-327025" algn="l" rtl="0">
              <a:lnSpc>
                <a:spcPct val="115000"/>
              </a:lnSpc>
              <a:spcBef>
                <a:spcPts val="0"/>
              </a:spcBef>
              <a:spcAft>
                <a:spcPts val="0"/>
              </a:spcAft>
              <a:buClr>
                <a:schemeClr val="dk1"/>
              </a:buClr>
              <a:buSzPts val="1550"/>
              <a:buChar char="●"/>
            </a:pPr>
            <a:r>
              <a:rPr lang="en-US" sz="1550" b="1"/>
              <a:t>Wi-Fi/Internet Connection</a:t>
            </a:r>
            <a:r>
              <a:rPr lang="en-US" sz="1550"/>
              <a:t>: Required if data is stored or accessed on a remote server, or for remote access to the application.</a:t>
            </a:r>
            <a:endParaRPr sz="1550"/>
          </a:p>
          <a:p>
            <a:pPr marL="457200" lvl="0" indent="-327025" algn="l" rtl="0">
              <a:lnSpc>
                <a:spcPct val="115000"/>
              </a:lnSpc>
              <a:spcBef>
                <a:spcPts val="0"/>
              </a:spcBef>
              <a:spcAft>
                <a:spcPts val="0"/>
              </a:spcAft>
              <a:buClr>
                <a:schemeClr val="dk1"/>
              </a:buClr>
              <a:buSzPts val="1550"/>
              <a:buChar char="●"/>
            </a:pPr>
            <a:r>
              <a:rPr lang="en-US" sz="1550" b="1"/>
              <a:t>UPS (Uninterruptible Power Supply): </a:t>
            </a:r>
            <a:r>
              <a:rPr lang="en-US" sz="1550"/>
              <a:t>For System Continuity and Stability.</a:t>
            </a:r>
            <a:endParaRPr sz="1550"/>
          </a:p>
          <a:p>
            <a:pPr marL="0" lvl="0" indent="0" algn="l" rtl="0">
              <a:lnSpc>
                <a:spcPct val="115000"/>
              </a:lnSpc>
              <a:spcBef>
                <a:spcPts val="1200"/>
              </a:spcBef>
              <a:spcAft>
                <a:spcPts val="1200"/>
              </a:spcAft>
              <a:buNone/>
            </a:pPr>
            <a:endParaRPr sz="1550"/>
          </a:p>
        </p:txBody>
      </p:sp>
      <p:sp>
        <p:nvSpPr>
          <p:cNvPr id="154" name="Google Shape;154;g31762208f1b_0_16"/>
          <p:cNvSpPr txBox="1">
            <a:spLocks noGrp="1"/>
          </p:cNvSpPr>
          <p:nvPr>
            <p:ph type="sldNum" idx="12"/>
          </p:nvPr>
        </p:nvSpPr>
        <p:spPr>
          <a:xfrm>
            <a:off x="10160000" y="18288"/>
            <a:ext cx="1422300" cy="329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US"/>
              <a:t>7</a:t>
            </a:fld>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236" y="860947"/>
            <a:ext cx="10972800" cy="990600"/>
          </a:xfrm>
        </p:spPr>
        <p:txBody>
          <a:bodyPr>
            <a:normAutofit/>
          </a:bodyPr>
          <a:lstStyle/>
          <a:p>
            <a:pPr algn="ctr"/>
            <a:r>
              <a:rPr lang="en-US" sz="4400" b="1" dirty="0" smtClean="0"/>
              <a:t>Outcome</a:t>
            </a:r>
            <a:r>
              <a:rPr lang="en-US" sz="4400" b="1" dirty="0" smtClean="0"/>
              <a:t>  </a:t>
            </a:r>
            <a:endParaRPr lang="en-US" sz="4400" b="1"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70</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57553267"/>
              </p:ext>
            </p:extLst>
          </p:nvPr>
        </p:nvGraphicFramePr>
        <p:xfrm>
          <a:off x="1331415" y="2151795"/>
          <a:ext cx="9539785" cy="3593912"/>
        </p:xfrm>
        <a:graphic>
          <a:graphicData uri="http://schemas.openxmlformats.org/drawingml/2006/table">
            <a:tbl>
              <a:tblPr firstRow="1" bandRow="1">
                <a:tableStyleId>{EF341545-8F4E-4B30-ADDF-B94A372EB4E7}</a:tableStyleId>
              </a:tblPr>
              <a:tblGrid>
                <a:gridCol w="1907957">
                  <a:extLst>
                    <a:ext uri="{9D8B030D-6E8A-4147-A177-3AD203B41FA5}">
                      <a16:colId xmlns:a16="http://schemas.microsoft.com/office/drawing/2014/main" val="472306155"/>
                    </a:ext>
                  </a:extLst>
                </a:gridCol>
                <a:gridCol w="1907957">
                  <a:extLst>
                    <a:ext uri="{9D8B030D-6E8A-4147-A177-3AD203B41FA5}">
                      <a16:colId xmlns:a16="http://schemas.microsoft.com/office/drawing/2014/main" val="2291040678"/>
                    </a:ext>
                  </a:extLst>
                </a:gridCol>
                <a:gridCol w="1907957">
                  <a:extLst>
                    <a:ext uri="{9D8B030D-6E8A-4147-A177-3AD203B41FA5}">
                      <a16:colId xmlns:a16="http://schemas.microsoft.com/office/drawing/2014/main" val="358494207"/>
                    </a:ext>
                  </a:extLst>
                </a:gridCol>
                <a:gridCol w="1907957">
                  <a:extLst>
                    <a:ext uri="{9D8B030D-6E8A-4147-A177-3AD203B41FA5}">
                      <a16:colId xmlns:a16="http://schemas.microsoft.com/office/drawing/2014/main" val="1225198739"/>
                    </a:ext>
                  </a:extLst>
                </a:gridCol>
                <a:gridCol w="1907957">
                  <a:extLst>
                    <a:ext uri="{9D8B030D-6E8A-4147-A177-3AD203B41FA5}">
                      <a16:colId xmlns:a16="http://schemas.microsoft.com/office/drawing/2014/main" val="2268016423"/>
                    </a:ext>
                  </a:extLst>
                </a:gridCol>
              </a:tblGrid>
              <a:tr h="898478">
                <a:tc>
                  <a:txBody>
                    <a:bodyPr/>
                    <a:lstStyle/>
                    <a:p>
                      <a:pPr algn="ctr"/>
                      <a:r>
                        <a:rPr lang="en-US" sz="2000" b="1" dirty="0" smtClean="0"/>
                        <a:t>Model</a:t>
                      </a:r>
                      <a:endParaRPr lang="en-US" sz="2000" b="1" dirty="0"/>
                    </a:p>
                  </a:txBody>
                  <a:tcPr/>
                </a:tc>
                <a:tc>
                  <a:txBody>
                    <a:bodyPr/>
                    <a:lstStyle/>
                    <a:p>
                      <a:pPr algn="ctr"/>
                      <a:r>
                        <a:rPr lang="en-US" sz="2000" b="1" dirty="0" smtClean="0"/>
                        <a:t>Accuracy </a:t>
                      </a:r>
                      <a:endParaRPr lang="en-US" sz="2000" b="1" dirty="0"/>
                    </a:p>
                  </a:txBody>
                  <a:tcPr/>
                </a:tc>
                <a:tc>
                  <a:txBody>
                    <a:bodyPr/>
                    <a:lstStyle/>
                    <a:p>
                      <a:pPr algn="ctr"/>
                      <a:r>
                        <a:rPr lang="en-US" sz="2000" b="1" dirty="0" smtClean="0"/>
                        <a:t>Real-Time Speed </a:t>
                      </a:r>
                      <a:endParaRPr lang="en-US" sz="2000" b="1" dirty="0"/>
                    </a:p>
                  </a:txBody>
                  <a:tcPr/>
                </a:tc>
                <a:tc>
                  <a:txBody>
                    <a:bodyPr/>
                    <a:lstStyle/>
                    <a:p>
                      <a:pPr algn="ctr"/>
                      <a:r>
                        <a:rPr lang="en-US" sz="2000" b="1" dirty="0" smtClean="0"/>
                        <a:t>Robustness</a:t>
                      </a:r>
                      <a:endParaRPr lang="en-US" sz="2000" b="1" dirty="0"/>
                    </a:p>
                  </a:txBody>
                  <a:tcPr/>
                </a:tc>
                <a:tc>
                  <a:txBody>
                    <a:bodyPr/>
                    <a:lstStyle/>
                    <a:p>
                      <a:pPr algn="ctr"/>
                      <a:r>
                        <a:rPr lang="en-US" sz="2000" b="1" dirty="0" smtClean="0"/>
                        <a:t>Scalability </a:t>
                      </a:r>
                      <a:endParaRPr lang="en-US" sz="2000" b="1" dirty="0"/>
                    </a:p>
                  </a:txBody>
                  <a:tcPr/>
                </a:tc>
                <a:extLst>
                  <a:ext uri="{0D108BD9-81ED-4DB2-BD59-A6C34878D82A}">
                    <a16:rowId xmlns:a16="http://schemas.microsoft.com/office/drawing/2014/main" val="1073512618"/>
                  </a:ext>
                </a:extLst>
              </a:tr>
              <a:tr h="898478">
                <a:tc>
                  <a:txBody>
                    <a:bodyPr/>
                    <a:lstStyle/>
                    <a:p>
                      <a:pPr algn="ctr"/>
                      <a:r>
                        <a:rPr lang="en-US" sz="2000" b="1" dirty="0" smtClean="0"/>
                        <a:t>Custom CNN</a:t>
                      </a:r>
                      <a:endParaRPr lang="en-US" sz="2000" b="1" dirty="0"/>
                    </a:p>
                  </a:txBody>
                  <a:tcPr/>
                </a:tc>
                <a:tc>
                  <a:txBody>
                    <a:bodyPr/>
                    <a:lstStyle/>
                    <a:p>
                      <a:pPr algn="ctr"/>
                      <a:r>
                        <a:rPr lang="en-US" sz="2000" dirty="0" smtClean="0"/>
                        <a:t>70% </a:t>
                      </a:r>
                      <a:endParaRPr lang="en-US" sz="2000" dirty="0"/>
                    </a:p>
                  </a:txBody>
                  <a:tcPr/>
                </a:tc>
                <a:tc>
                  <a:txBody>
                    <a:bodyPr/>
                    <a:lstStyle/>
                    <a:p>
                      <a:pPr algn="ctr"/>
                      <a:r>
                        <a:rPr lang="en-US" sz="2000" dirty="0" smtClean="0"/>
                        <a:t>Moderate</a:t>
                      </a:r>
                      <a:endParaRPr lang="en-US" sz="2000" dirty="0"/>
                    </a:p>
                  </a:txBody>
                  <a:tcPr/>
                </a:tc>
                <a:tc>
                  <a:txBody>
                    <a:bodyPr/>
                    <a:lstStyle/>
                    <a:p>
                      <a:pPr algn="ctr"/>
                      <a:r>
                        <a:rPr lang="en-US" sz="2000" dirty="0" smtClean="0"/>
                        <a:t>Low</a:t>
                      </a:r>
                      <a:endParaRPr lang="en-US" sz="2000" dirty="0"/>
                    </a:p>
                  </a:txBody>
                  <a:tcPr/>
                </a:tc>
                <a:tc>
                  <a:txBody>
                    <a:bodyPr/>
                    <a:lstStyle/>
                    <a:p>
                      <a:pPr algn="ctr"/>
                      <a:r>
                        <a:rPr lang="en-US" sz="2000" dirty="0" smtClean="0"/>
                        <a:t>Poor </a:t>
                      </a:r>
                      <a:endParaRPr lang="en-US" sz="2000" dirty="0"/>
                    </a:p>
                  </a:txBody>
                  <a:tcPr/>
                </a:tc>
                <a:extLst>
                  <a:ext uri="{0D108BD9-81ED-4DB2-BD59-A6C34878D82A}">
                    <a16:rowId xmlns:a16="http://schemas.microsoft.com/office/drawing/2014/main" val="1369348014"/>
                  </a:ext>
                </a:extLst>
              </a:tr>
              <a:tr h="898478">
                <a:tc>
                  <a:txBody>
                    <a:bodyPr/>
                    <a:lstStyle/>
                    <a:p>
                      <a:pPr algn="ctr"/>
                      <a:r>
                        <a:rPr lang="en-US" sz="2000" b="1" dirty="0" smtClean="0"/>
                        <a:t>MTCNN</a:t>
                      </a:r>
                      <a:endParaRPr lang="en-US" sz="2000" b="1" dirty="0"/>
                    </a:p>
                  </a:txBody>
                  <a:tcPr/>
                </a:tc>
                <a:tc>
                  <a:txBody>
                    <a:bodyPr/>
                    <a:lstStyle/>
                    <a:p>
                      <a:pPr algn="ctr"/>
                      <a:r>
                        <a:rPr lang="en-US" sz="2000" dirty="0" smtClean="0"/>
                        <a:t>80% </a:t>
                      </a:r>
                      <a:endParaRPr lang="en-US" sz="2000" dirty="0"/>
                    </a:p>
                  </a:txBody>
                  <a:tcPr/>
                </a:tc>
                <a:tc>
                  <a:txBody>
                    <a:bodyPr/>
                    <a:lstStyle/>
                    <a:p>
                      <a:pPr algn="ctr"/>
                      <a:r>
                        <a:rPr lang="en-US" sz="2000" dirty="0" smtClean="0"/>
                        <a:t>Slow</a:t>
                      </a:r>
                      <a:endParaRPr lang="en-US" sz="2000" dirty="0"/>
                    </a:p>
                  </a:txBody>
                  <a:tcPr/>
                </a:tc>
                <a:tc>
                  <a:txBody>
                    <a:bodyPr/>
                    <a:lstStyle/>
                    <a:p>
                      <a:pPr algn="ctr"/>
                      <a:r>
                        <a:rPr lang="en-US" sz="2000" dirty="0" smtClean="0"/>
                        <a:t> Moderate </a:t>
                      </a:r>
                      <a:endParaRPr lang="en-US" sz="2000" dirty="0"/>
                    </a:p>
                  </a:txBody>
                  <a:tcPr/>
                </a:tc>
                <a:tc>
                  <a:txBody>
                    <a:bodyPr/>
                    <a:lstStyle/>
                    <a:p>
                      <a:pPr algn="ctr"/>
                      <a:r>
                        <a:rPr lang="en-US" sz="2000" dirty="0" smtClean="0"/>
                        <a:t>Limited</a:t>
                      </a:r>
                      <a:endParaRPr lang="en-US" sz="2000" dirty="0"/>
                    </a:p>
                  </a:txBody>
                  <a:tcPr/>
                </a:tc>
                <a:extLst>
                  <a:ext uri="{0D108BD9-81ED-4DB2-BD59-A6C34878D82A}">
                    <a16:rowId xmlns:a16="http://schemas.microsoft.com/office/drawing/2014/main" val="3829283360"/>
                  </a:ext>
                </a:extLst>
              </a:tr>
              <a:tr h="898478">
                <a:tc>
                  <a:txBody>
                    <a:bodyPr/>
                    <a:lstStyle/>
                    <a:p>
                      <a:pPr algn="ctr"/>
                      <a:r>
                        <a:rPr lang="en-US" sz="2000" b="1" dirty="0" err="1" smtClean="0"/>
                        <a:t>FaceNet</a:t>
                      </a:r>
                      <a:r>
                        <a:rPr lang="en-US" sz="2000" b="1" dirty="0" smtClean="0"/>
                        <a:t> 512</a:t>
                      </a:r>
                      <a:endParaRPr lang="en-US" sz="2000" b="1" dirty="0"/>
                    </a:p>
                  </a:txBody>
                  <a:tcPr/>
                </a:tc>
                <a:tc>
                  <a:txBody>
                    <a:bodyPr/>
                    <a:lstStyle/>
                    <a:p>
                      <a:pPr algn="ctr"/>
                      <a:r>
                        <a:rPr lang="en-US" sz="2000" dirty="0" smtClean="0"/>
                        <a:t>95%</a:t>
                      </a:r>
                      <a:endParaRPr lang="en-US" sz="2000" dirty="0"/>
                    </a:p>
                  </a:txBody>
                  <a:tcPr/>
                </a:tc>
                <a:tc>
                  <a:txBody>
                    <a:bodyPr/>
                    <a:lstStyle/>
                    <a:p>
                      <a:pPr algn="ctr"/>
                      <a:r>
                        <a:rPr lang="en-US" sz="2000" dirty="0" smtClean="0"/>
                        <a:t>Fast </a:t>
                      </a:r>
                      <a:endParaRPr lang="en-US" sz="2000" dirty="0"/>
                    </a:p>
                  </a:txBody>
                  <a:tcPr/>
                </a:tc>
                <a:tc>
                  <a:txBody>
                    <a:bodyPr/>
                    <a:lstStyle/>
                    <a:p>
                      <a:pPr algn="ctr"/>
                      <a:r>
                        <a:rPr lang="en-US" sz="2000" dirty="0" smtClean="0"/>
                        <a:t>High </a:t>
                      </a:r>
                      <a:endParaRPr lang="en-US" sz="2000" dirty="0"/>
                    </a:p>
                  </a:txBody>
                  <a:tcPr/>
                </a:tc>
                <a:tc>
                  <a:txBody>
                    <a:bodyPr/>
                    <a:lstStyle/>
                    <a:p>
                      <a:pPr algn="ctr"/>
                      <a:r>
                        <a:rPr lang="en-US" sz="2000" dirty="0" smtClean="0"/>
                        <a:t>Excellent</a:t>
                      </a:r>
                      <a:endParaRPr lang="en-US" sz="2000" dirty="0"/>
                    </a:p>
                  </a:txBody>
                  <a:tcPr/>
                </a:tc>
                <a:extLst>
                  <a:ext uri="{0D108BD9-81ED-4DB2-BD59-A6C34878D82A}">
                    <a16:rowId xmlns:a16="http://schemas.microsoft.com/office/drawing/2014/main" val="1602359922"/>
                  </a:ext>
                </a:extLst>
              </a:tr>
            </a:tbl>
          </a:graphicData>
        </a:graphic>
      </p:graphicFrame>
    </p:spTree>
    <p:extLst>
      <p:ext uri="{BB962C8B-B14F-4D97-AF65-F5344CB8AC3E}">
        <p14:creationId xmlns:p14="http://schemas.microsoft.com/office/powerpoint/2010/main" val="32414263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t>User Interface </a:t>
            </a:r>
            <a:r>
              <a:rPr lang="en-US" dirty="0"/>
              <a:t>(UI) </a:t>
            </a:r>
            <a:r>
              <a:rPr lang="en-US" dirty="0" smtClean="0"/>
              <a:t>Development</a:t>
            </a:r>
            <a:endParaRPr lang="en-US" sz="3600" b="1"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71</a:t>
            </a:fld>
            <a:endParaRPr lang="en-US"/>
          </a:p>
        </p:txBody>
      </p:sp>
      <p:sp>
        <p:nvSpPr>
          <p:cNvPr id="3" name="Rectangle 2"/>
          <p:cNvSpPr/>
          <p:nvPr/>
        </p:nvSpPr>
        <p:spPr>
          <a:xfrm>
            <a:off x="609600" y="1731435"/>
            <a:ext cx="3945311" cy="400110"/>
          </a:xfrm>
          <a:prstGeom prst="rect">
            <a:avLst/>
          </a:prstGeom>
        </p:spPr>
        <p:txBody>
          <a:bodyPr wrap="none">
            <a:spAutoFit/>
          </a:bodyPr>
          <a:lstStyle/>
          <a:p>
            <a:r>
              <a:rPr lang="en-US" dirty="0" smtClean="0">
                <a:latin typeface="Times New Roman" panose="02020603050405020304" pitchFamily="18" charset="0"/>
                <a:ea typeface="Times New Roman" panose="02020603050405020304" pitchFamily="18" charset="0"/>
              </a:rPr>
              <a:t> </a:t>
            </a:r>
            <a:r>
              <a:rPr lang="en-US" sz="2000" b="1" dirty="0">
                <a:latin typeface="+mn-lt"/>
                <a:ea typeface="Times New Roman" panose="02020603050405020304" pitchFamily="18" charset="0"/>
              </a:rPr>
              <a:t>Screen 1: Login to the system </a:t>
            </a:r>
            <a:endParaRPr lang="en-US" sz="2000" b="1" dirty="0">
              <a:latin typeface="+mn-lt"/>
            </a:endParaRPr>
          </a:p>
        </p:txBody>
      </p:sp>
      <p:pic>
        <p:nvPicPr>
          <p:cNvPr id="6" name="Picture 5"/>
          <p:cNvPicPr>
            <a:picLocks noChangeAspect="1"/>
          </p:cNvPicPr>
          <p:nvPr/>
        </p:nvPicPr>
        <p:blipFill>
          <a:blip r:embed="rId2"/>
          <a:stretch>
            <a:fillRect/>
          </a:stretch>
        </p:blipFill>
        <p:spPr>
          <a:xfrm>
            <a:off x="3329183" y="2397038"/>
            <a:ext cx="6584074" cy="3902161"/>
          </a:xfrm>
          <a:prstGeom prst="rect">
            <a:avLst/>
          </a:prstGeom>
        </p:spPr>
      </p:pic>
    </p:spTree>
    <p:extLst>
      <p:ext uri="{BB962C8B-B14F-4D97-AF65-F5344CB8AC3E}">
        <p14:creationId xmlns:p14="http://schemas.microsoft.com/office/powerpoint/2010/main" val="17867947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72</a:t>
            </a:fld>
            <a:endParaRPr lang="en-US"/>
          </a:p>
        </p:txBody>
      </p:sp>
      <p:sp>
        <p:nvSpPr>
          <p:cNvPr id="3" name="Rectangle 2"/>
          <p:cNvSpPr/>
          <p:nvPr/>
        </p:nvSpPr>
        <p:spPr>
          <a:xfrm>
            <a:off x="2510971" y="820006"/>
            <a:ext cx="7335663" cy="523220"/>
          </a:xfrm>
          <a:prstGeom prst="rect">
            <a:avLst/>
          </a:prstGeom>
        </p:spPr>
        <p:txBody>
          <a:bodyPr wrap="none">
            <a:spAutoFit/>
          </a:bodyPr>
          <a:lstStyle/>
          <a:p>
            <a:r>
              <a:rPr lang="en-US" sz="2800" b="1" dirty="0"/>
              <a:t>Screen 2: Entry Screen for Class Session</a:t>
            </a:r>
            <a:r>
              <a:rPr lang="en-US" sz="2800" dirty="0"/>
              <a:t> </a:t>
            </a:r>
            <a:endParaRPr lang="en-US" sz="2800" b="1" dirty="0">
              <a:latin typeface="+mn-lt"/>
            </a:endParaRPr>
          </a:p>
        </p:txBody>
      </p:sp>
      <p:pic>
        <p:nvPicPr>
          <p:cNvPr id="7" name="Picture 6"/>
          <p:cNvPicPr/>
          <p:nvPr/>
        </p:nvPicPr>
        <p:blipFill>
          <a:blip r:embed="rId2"/>
          <a:stretch>
            <a:fillRect/>
          </a:stretch>
        </p:blipFill>
        <p:spPr>
          <a:xfrm>
            <a:off x="2293257" y="1567544"/>
            <a:ext cx="7968343" cy="4644570"/>
          </a:xfrm>
          <a:prstGeom prst="rect">
            <a:avLst/>
          </a:prstGeom>
        </p:spPr>
      </p:pic>
    </p:spTree>
    <p:extLst>
      <p:ext uri="{BB962C8B-B14F-4D97-AF65-F5344CB8AC3E}">
        <p14:creationId xmlns:p14="http://schemas.microsoft.com/office/powerpoint/2010/main" val="35941567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73</a:t>
            </a:fld>
            <a:endParaRPr lang="en-US"/>
          </a:p>
        </p:txBody>
      </p:sp>
      <p:sp>
        <p:nvSpPr>
          <p:cNvPr id="3" name="Rectangle 2"/>
          <p:cNvSpPr/>
          <p:nvPr/>
        </p:nvSpPr>
        <p:spPr>
          <a:xfrm>
            <a:off x="2602008" y="753954"/>
            <a:ext cx="6958956" cy="523220"/>
          </a:xfrm>
          <a:prstGeom prst="rect">
            <a:avLst/>
          </a:prstGeom>
        </p:spPr>
        <p:txBody>
          <a:bodyPr wrap="none">
            <a:spAutoFit/>
          </a:bodyPr>
          <a:lstStyle/>
          <a:p>
            <a:pPr algn="ctr"/>
            <a:r>
              <a:rPr lang="en-US" sz="2800" b="1" dirty="0"/>
              <a:t>Screen 3: Face Scanning &amp; Attendance</a:t>
            </a:r>
            <a:r>
              <a:rPr lang="en-US" sz="2800" dirty="0"/>
              <a:t> </a:t>
            </a:r>
            <a:endParaRPr lang="en-US" sz="2800" b="1" dirty="0">
              <a:latin typeface="+mn-lt"/>
            </a:endParaRPr>
          </a:p>
        </p:txBody>
      </p:sp>
      <p:pic>
        <p:nvPicPr>
          <p:cNvPr id="5" name="Picture 4"/>
          <p:cNvPicPr>
            <a:picLocks noChangeAspect="1"/>
          </p:cNvPicPr>
          <p:nvPr/>
        </p:nvPicPr>
        <p:blipFill>
          <a:blip r:embed="rId2"/>
          <a:stretch>
            <a:fillRect/>
          </a:stretch>
        </p:blipFill>
        <p:spPr>
          <a:xfrm>
            <a:off x="406399" y="1683656"/>
            <a:ext cx="5544458" cy="4455887"/>
          </a:xfrm>
          <a:prstGeom prst="rect">
            <a:avLst/>
          </a:prstGeom>
        </p:spPr>
      </p:pic>
      <p:pic>
        <p:nvPicPr>
          <p:cNvPr id="8" name="Picture 7"/>
          <p:cNvPicPr>
            <a:picLocks noChangeAspect="1"/>
          </p:cNvPicPr>
          <p:nvPr/>
        </p:nvPicPr>
        <p:blipFill>
          <a:blip r:embed="rId3"/>
          <a:stretch>
            <a:fillRect/>
          </a:stretch>
        </p:blipFill>
        <p:spPr>
          <a:xfrm>
            <a:off x="6081486" y="1683656"/>
            <a:ext cx="5747657" cy="4455887"/>
          </a:xfrm>
          <a:prstGeom prst="rect">
            <a:avLst/>
          </a:prstGeom>
        </p:spPr>
      </p:pic>
    </p:spTree>
    <p:extLst>
      <p:ext uri="{BB962C8B-B14F-4D97-AF65-F5344CB8AC3E}">
        <p14:creationId xmlns:p14="http://schemas.microsoft.com/office/powerpoint/2010/main" val="33298864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74</a:t>
            </a:fld>
            <a:endParaRPr lang="en-US"/>
          </a:p>
        </p:txBody>
      </p:sp>
      <p:sp>
        <p:nvSpPr>
          <p:cNvPr id="3" name="Rectangle 2"/>
          <p:cNvSpPr/>
          <p:nvPr/>
        </p:nvSpPr>
        <p:spPr>
          <a:xfrm>
            <a:off x="2539999" y="841516"/>
            <a:ext cx="7117654" cy="523220"/>
          </a:xfrm>
          <a:prstGeom prst="rect">
            <a:avLst/>
          </a:prstGeom>
        </p:spPr>
        <p:txBody>
          <a:bodyPr wrap="none">
            <a:spAutoFit/>
          </a:bodyPr>
          <a:lstStyle/>
          <a:p>
            <a:r>
              <a:rPr lang="en-US" sz="2800" b="1" dirty="0"/>
              <a:t>Screen 4 (Attendance Summary Screen)</a:t>
            </a:r>
            <a:r>
              <a:rPr lang="en-US" sz="2800" dirty="0"/>
              <a:t> </a:t>
            </a:r>
            <a:endParaRPr lang="en-US" sz="2800" b="1" dirty="0">
              <a:latin typeface="+mn-lt"/>
            </a:endParaRPr>
          </a:p>
        </p:txBody>
      </p:sp>
      <p:pic>
        <p:nvPicPr>
          <p:cNvPr id="6" name="Picture 5"/>
          <p:cNvPicPr/>
          <p:nvPr/>
        </p:nvPicPr>
        <p:blipFill>
          <a:blip r:embed="rId2" cstate="print">
            <a:extLst>
              <a:ext uri="{28A0092B-C50C-407E-A947-70E740481C1C}">
                <a14:useLocalDpi xmlns:a14="http://schemas.microsoft.com/office/drawing/2010/main" val="0"/>
              </a:ext>
            </a:extLst>
          </a:blip>
          <a:stretch>
            <a:fillRect/>
          </a:stretch>
        </p:blipFill>
        <p:spPr>
          <a:xfrm>
            <a:off x="2002971" y="1824491"/>
            <a:ext cx="7968343" cy="4486275"/>
          </a:xfrm>
          <a:prstGeom prst="rect">
            <a:avLst/>
          </a:prstGeom>
        </p:spPr>
      </p:pic>
    </p:spTree>
    <p:extLst>
      <p:ext uri="{BB962C8B-B14F-4D97-AF65-F5344CB8AC3E}">
        <p14:creationId xmlns:p14="http://schemas.microsoft.com/office/powerpoint/2010/main" val="22409892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Future Scope</a:t>
            </a:r>
            <a:endParaRPr lang="en-US" b="1" dirty="0"/>
          </a:p>
        </p:txBody>
      </p:sp>
      <p:sp>
        <p:nvSpPr>
          <p:cNvPr id="3" name="Text Placeholder 2"/>
          <p:cNvSpPr>
            <a:spLocks noGrp="1"/>
          </p:cNvSpPr>
          <p:nvPr>
            <p:ph type="body" idx="1"/>
          </p:nvPr>
        </p:nvSpPr>
        <p:spPr/>
        <p:txBody>
          <a:bodyPr>
            <a:normAutofit/>
          </a:bodyPr>
          <a:lstStyle/>
          <a:p>
            <a:r>
              <a:rPr lang="en-US" sz="3200" dirty="0"/>
              <a:t>Integration with Cloud </a:t>
            </a:r>
            <a:r>
              <a:rPr lang="en-US" sz="3200" dirty="0" smtClean="0"/>
              <a:t>Technology </a:t>
            </a:r>
            <a:endParaRPr lang="en-US" sz="3200" dirty="0"/>
          </a:p>
          <a:p>
            <a:r>
              <a:rPr lang="en-US" sz="3200" dirty="0"/>
              <a:t>Adaptability for Bigger </a:t>
            </a:r>
            <a:r>
              <a:rPr lang="en-US" sz="3200" dirty="0" smtClean="0"/>
              <a:t>Populations </a:t>
            </a:r>
            <a:endParaRPr lang="en-US" sz="3200" dirty="0"/>
          </a:p>
          <a:p>
            <a:r>
              <a:rPr lang="en-US" sz="3200" dirty="0"/>
              <a:t>Multi-Factor </a:t>
            </a:r>
            <a:r>
              <a:rPr lang="en-US" sz="3200" dirty="0" smtClean="0"/>
              <a:t>Authentication</a:t>
            </a:r>
          </a:p>
          <a:p>
            <a:r>
              <a:rPr lang="en-US" sz="3200" dirty="0"/>
              <a:t>Real-Time Alarms and </a:t>
            </a:r>
            <a:r>
              <a:rPr lang="en-US" sz="3200" dirty="0" smtClean="0"/>
              <a:t>Analytics </a:t>
            </a:r>
            <a:endParaRPr lang="en-US" sz="3200" dirty="0"/>
          </a:p>
          <a:p>
            <a:r>
              <a:rPr lang="en-US" sz="3200" dirty="0"/>
              <a:t>Security and </a:t>
            </a:r>
            <a:r>
              <a:rPr lang="en-US" sz="3200" dirty="0" smtClean="0"/>
              <a:t>Compliance</a:t>
            </a:r>
            <a:endParaRPr lang="en-US" sz="3200"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75</a:t>
            </a:fld>
            <a:endParaRPr lang="en-US"/>
          </a:p>
        </p:txBody>
      </p:sp>
    </p:spTree>
    <p:extLst>
      <p:ext uri="{BB962C8B-B14F-4D97-AF65-F5344CB8AC3E}">
        <p14:creationId xmlns:p14="http://schemas.microsoft.com/office/powerpoint/2010/main" val="13433812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g312daf610b4_6_25"/>
          <p:cNvSpPr txBox="1">
            <a:spLocks noGrp="1"/>
          </p:cNvSpPr>
          <p:nvPr>
            <p:ph type="sldNum" idx="12"/>
          </p:nvPr>
        </p:nvSpPr>
        <p:spPr>
          <a:xfrm>
            <a:off x="10160000" y="18288"/>
            <a:ext cx="1422300" cy="329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US"/>
              <a:t>76</a:t>
            </a:fld>
            <a:endParaRPr/>
          </a:p>
        </p:txBody>
      </p:sp>
      <p:sp>
        <p:nvSpPr>
          <p:cNvPr id="729" name="Google Shape;729;g312daf610b4_6_25"/>
          <p:cNvSpPr txBox="1"/>
          <p:nvPr/>
        </p:nvSpPr>
        <p:spPr>
          <a:xfrm>
            <a:off x="2462650" y="2466250"/>
            <a:ext cx="7512000" cy="12774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1200"/>
              </a:spcBef>
              <a:spcAft>
                <a:spcPts val="200"/>
              </a:spcAft>
              <a:buNone/>
            </a:pPr>
            <a:r>
              <a:rPr lang="en-US" sz="6100" i="1" dirty="0">
                <a:solidFill>
                  <a:schemeClr val="dk1"/>
                </a:solidFill>
              </a:rPr>
              <a:t>THANK YOU</a:t>
            </a:r>
            <a:endParaRPr sz="6100" i="1" dirty="0">
              <a:solidFill>
                <a:schemeClr val="dk2"/>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g312c43b21e2_1_51"/>
          <p:cNvSpPr txBox="1">
            <a:spLocks noGrp="1"/>
          </p:cNvSpPr>
          <p:nvPr>
            <p:ph type="title"/>
          </p:nvPr>
        </p:nvSpPr>
        <p:spPr>
          <a:xfrm>
            <a:off x="609600" y="533400"/>
            <a:ext cx="10972800" cy="9906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a:solidFill>
                  <a:schemeClr val="dk1"/>
                </a:solidFill>
              </a:rPr>
              <a:t>Operational Feasibility</a:t>
            </a:r>
            <a:endParaRPr b="1">
              <a:solidFill>
                <a:schemeClr val="dk1"/>
              </a:solidFill>
            </a:endParaRPr>
          </a:p>
        </p:txBody>
      </p:sp>
      <p:sp>
        <p:nvSpPr>
          <p:cNvPr id="161" name="Google Shape;161;g312c43b21e2_1_51"/>
          <p:cNvSpPr txBox="1">
            <a:spLocks noGrp="1"/>
          </p:cNvSpPr>
          <p:nvPr>
            <p:ph type="body" idx="1"/>
          </p:nvPr>
        </p:nvSpPr>
        <p:spPr>
          <a:xfrm>
            <a:off x="609600" y="1600200"/>
            <a:ext cx="10972800" cy="4876800"/>
          </a:xfrm>
          <a:prstGeom prst="rect">
            <a:avLst/>
          </a:prstGeom>
        </p:spPr>
        <p:txBody>
          <a:bodyPr spcFirstLastPara="1" wrap="square" lIns="91425" tIns="45700" rIns="91425" bIns="45700" anchor="t" anchorCtr="0">
            <a:normAutofit lnSpcReduction="10000"/>
          </a:bodyPr>
          <a:lstStyle/>
          <a:p>
            <a:pPr marL="0" lvl="0" indent="0" algn="l" rtl="0">
              <a:lnSpc>
                <a:spcPct val="115000"/>
              </a:lnSpc>
              <a:spcBef>
                <a:spcPts val="1200"/>
              </a:spcBef>
              <a:spcAft>
                <a:spcPts val="0"/>
              </a:spcAft>
              <a:buClr>
                <a:schemeClr val="dk1"/>
              </a:buClr>
              <a:buSzPts val="1100"/>
              <a:buFont typeface="Arial"/>
              <a:buNone/>
            </a:pPr>
            <a:r>
              <a:rPr lang="en-US" sz="2000"/>
              <a:t>Operational feasibility examines if the project will function effectively in its intended environment, meeting user needs and being sustainable over time with minimal intervention.</a:t>
            </a:r>
            <a:endParaRPr sz="2000"/>
          </a:p>
          <a:p>
            <a:pPr marL="0" lvl="0" indent="0" algn="l" rtl="0">
              <a:spcBef>
                <a:spcPts val="1200"/>
              </a:spcBef>
              <a:spcAft>
                <a:spcPts val="0"/>
              </a:spcAft>
              <a:buClr>
                <a:schemeClr val="dk1"/>
              </a:buClr>
              <a:buSzPts val="1100"/>
              <a:buFont typeface="Arial"/>
              <a:buNone/>
            </a:pPr>
            <a:r>
              <a:rPr lang="en-US" sz="1700" b="1"/>
              <a:t>Automation and Ease of Use</a:t>
            </a:r>
            <a:r>
              <a:rPr lang="en-US" sz="1700"/>
              <a:t>:</a:t>
            </a:r>
            <a:endParaRPr sz="1700"/>
          </a:p>
          <a:p>
            <a:pPr marL="457200" lvl="0" indent="-336550" algn="l" rtl="0">
              <a:lnSpc>
                <a:spcPct val="115000"/>
              </a:lnSpc>
              <a:spcBef>
                <a:spcPts val="1200"/>
              </a:spcBef>
              <a:spcAft>
                <a:spcPts val="0"/>
              </a:spcAft>
              <a:buClr>
                <a:schemeClr val="dk1"/>
              </a:buClr>
              <a:buSzPts val="1700"/>
              <a:buChar char="●"/>
            </a:pPr>
            <a:r>
              <a:rPr lang="en-US" sz="1700"/>
              <a:t>The system eliminates the need for manual attendance, reducing errors and ensuring reliability. By setting regular scans (e.g., every 30 minutes), the system automates attendance logging with minimal human oversight.</a:t>
            </a:r>
            <a:endParaRPr sz="1700"/>
          </a:p>
          <a:p>
            <a:pPr marL="0" lvl="0" indent="0" algn="l" rtl="0">
              <a:lnSpc>
                <a:spcPct val="115000"/>
              </a:lnSpc>
              <a:spcBef>
                <a:spcPts val="1200"/>
              </a:spcBef>
              <a:spcAft>
                <a:spcPts val="0"/>
              </a:spcAft>
              <a:buClr>
                <a:schemeClr val="dk1"/>
              </a:buClr>
              <a:buSzPts val="1100"/>
              <a:buFont typeface="Arial"/>
              <a:buNone/>
            </a:pPr>
            <a:r>
              <a:rPr lang="en-US" sz="1700" b="1"/>
              <a:t>User Interface (UI)</a:t>
            </a:r>
            <a:r>
              <a:rPr lang="en-US" sz="1700"/>
              <a:t>:</a:t>
            </a:r>
            <a:endParaRPr sz="1700"/>
          </a:p>
          <a:p>
            <a:pPr marL="457200" lvl="0" indent="-336550" algn="l" rtl="0">
              <a:lnSpc>
                <a:spcPct val="115000"/>
              </a:lnSpc>
              <a:spcBef>
                <a:spcPts val="1200"/>
              </a:spcBef>
              <a:spcAft>
                <a:spcPts val="0"/>
              </a:spcAft>
              <a:buClr>
                <a:schemeClr val="dk1"/>
              </a:buClr>
              <a:buSzPts val="1700"/>
              <a:buChar char="●"/>
            </a:pPr>
            <a:r>
              <a:rPr lang="en-US" sz="1700"/>
              <a:t>The system should have an intuitive, user-friendly interface to make it easy for administrators to access attendance logs, configure settings, and manage records.</a:t>
            </a:r>
            <a:endParaRPr sz="1700"/>
          </a:p>
          <a:p>
            <a:pPr marL="0" lvl="0" indent="0" algn="l" rtl="0">
              <a:spcBef>
                <a:spcPts val="1200"/>
              </a:spcBef>
              <a:spcAft>
                <a:spcPts val="0"/>
              </a:spcAft>
              <a:buNone/>
            </a:pPr>
            <a:r>
              <a:rPr lang="en-US" sz="1700" b="1"/>
              <a:t>Integration with Existing Systems</a:t>
            </a:r>
            <a:r>
              <a:rPr lang="en-US" sz="1700"/>
              <a:t>:</a:t>
            </a:r>
            <a:endParaRPr sz="1700"/>
          </a:p>
          <a:p>
            <a:pPr marL="457200" lvl="0" indent="-336550" algn="l" rtl="0">
              <a:lnSpc>
                <a:spcPct val="115000"/>
              </a:lnSpc>
              <a:spcBef>
                <a:spcPts val="1200"/>
              </a:spcBef>
              <a:spcAft>
                <a:spcPts val="0"/>
              </a:spcAft>
              <a:buClr>
                <a:schemeClr val="dk1"/>
              </a:buClr>
              <a:buSzPts val="1700"/>
              <a:buChar char="●"/>
            </a:pPr>
            <a:r>
              <a:rPr lang="en-US" sz="1700"/>
              <a:t>The attendance data can be stored in a database, allowing easy export to formats like Excel. This facilitates integration with other administrative software and aids in reporting, making the system suitable for educational institutions or offices.</a:t>
            </a:r>
            <a:endParaRPr sz="3000"/>
          </a:p>
        </p:txBody>
      </p:sp>
      <p:sp>
        <p:nvSpPr>
          <p:cNvPr id="162" name="Google Shape;162;g312c43b21e2_1_51"/>
          <p:cNvSpPr txBox="1">
            <a:spLocks noGrp="1"/>
          </p:cNvSpPr>
          <p:nvPr>
            <p:ph type="sldNum" idx="12"/>
          </p:nvPr>
        </p:nvSpPr>
        <p:spPr>
          <a:xfrm>
            <a:off x="10160000" y="18288"/>
            <a:ext cx="1422300" cy="329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US"/>
              <a:t>8</a:t>
            </a:fld>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312c43b21e2_1_58"/>
          <p:cNvSpPr txBox="1">
            <a:spLocks noGrp="1"/>
          </p:cNvSpPr>
          <p:nvPr>
            <p:ph type="title"/>
          </p:nvPr>
        </p:nvSpPr>
        <p:spPr>
          <a:xfrm>
            <a:off x="609600" y="533400"/>
            <a:ext cx="10972800" cy="9906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a:solidFill>
                  <a:schemeClr val="dk1"/>
                </a:solidFill>
              </a:rPr>
              <a:t>Economic Feasibility</a:t>
            </a:r>
            <a:endParaRPr b="1">
              <a:solidFill>
                <a:schemeClr val="dk1"/>
              </a:solidFill>
            </a:endParaRPr>
          </a:p>
        </p:txBody>
      </p:sp>
      <p:sp>
        <p:nvSpPr>
          <p:cNvPr id="169" name="Google Shape;169;g312c43b21e2_1_58"/>
          <p:cNvSpPr txBox="1">
            <a:spLocks noGrp="1"/>
          </p:cNvSpPr>
          <p:nvPr>
            <p:ph type="body" idx="1"/>
          </p:nvPr>
        </p:nvSpPr>
        <p:spPr>
          <a:xfrm>
            <a:off x="609600" y="1600200"/>
            <a:ext cx="10972800" cy="5191200"/>
          </a:xfrm>
          <a:prstGeom prst="rect">
            <a:avLst/>
          </a:prstGeom>
        </p:spPr>
        <p:txBody>
          <a:bodyPr spcFirstLastPara="1" wrap="square" lIns="91425" tIns="45700" rIns="91425" bIns="45700" anchor="t" anchorCtr="0">
            <a:normAutofit fontScale="92500" lnSpcReduction="10000"/>
          </a:bodyPr>
          <a:lstStyle/>
          <a:p>
            <a:pPr marL="0" lvl="0" indent="0" algn="l" rtl="0">
              <a:lnSpc>
                <a:spcPct val="115000"/>
              </a:lnSpc>
              <a:spcBef>
                <a:spcPts val="1200"/>
              </a:spcBef>
              <a:spcAft>
                <a:spcPts val="0"/>
              </a:spcAft>
              <a:buClr>
                <a:schemeClr val="dk1"/>
              </a:buClr>
              <a:buSzPts val="1100"/>
              <a:buFont typeface="Arial"/>
              <a:buNone/>
            </a:pPr>
            <a:r>
              <a:rPr lang="en-US" sz="1867"/>
              <a:t>Economic feasibility determines if the financial benefits of the project outweigh its costs. This includes the initial setup cost, ongoing operational costs, and the long-term savings and benefits.</a:t>
            </a:r>
            <a:endParaRPr sz="1867"/>
          </a:p>
          <a:p>
            <a:pPr marL="0" lvl="0" indent="0" algn="l" rtl="0">
              <a:spcBef>
                <a:spcPts val="1200"/>
              </a:spcBef>
              <a:spcAft>
                <a:spcPts val="0"/>
              </a:spcAft>
              <a:buClr>
                <a:schemeClr val="dk1"/>
              </a:buClr>
              <a:buSzPts val="1100"/>
              <a:buFont typeface="Arial"/>
              <a:buNone/>
            </a:pPr>
            <a:r>
              <a:rPr lang="en-US" sz="1508" b="1"/>
              <a:t>Initial Setup Costs</a:t>
            </a:r>
            <a:r>
              <a:rPr lang="en-US" sz="1508"/>
              <a:t>:</a:t>
            </a:r>
            <a:endParaRPr sz="1508"/>
          </a:p>
          <a:p>
            <a:pPr marL="457200" lvl="0" indent="-324365" algn="l" rtl="0">
              <a:lnSpc>
                <a:spcPct val="115000"/>
              </a:lnSpc>
              <a:spcBef>
                <a:spcPts val="1200"/>
              </a:spcBef>
              <a:spcAft>
                <a:spcPts val="0"/>
              </a:spcAft>
              <a:buClr>
                <a:schemeClr val="dk1"/>
              </a:buClr>
              <a:buSzPts val="1508"/>
              <a:buChar char="●"/>
            </a:pPr>
            <a:r>
              <a:rPr lang="en-US" sz="1508" b="1"/>
              <a:t>Hardware Investment</a:t>
            </a:r>
            <a:r>
              <a:rPr lang="en-US" sz="1508"/>
              <a:t>: Cameras, servers are essential for running the system. These initial costs can vary depending on the institution’s size and requirements.</a:t>
            </a:r>
            <a:endParaRPr sz="1508"/>
          </a:p>
          <a:p>
            <a:pPr marL="457200" lvl="0" indent="-324365" algn="l" rtl="0">
              <a:lnSpc>
                <a:spcPct val="115000"/>
              </a:lnSpc>
              <a:spcBef>
                <a:spcPts val="0"/>
              </a:spcBef>
              <a:spcAft>
                <a:spcPts val="0"/>
              </a:spcAft>
              <a:buClr>
                <a:schemeClr val="dk1"/>
              </a:buClr>
              <a:buSzPts val="1508"/>
              <a:buChar char="●"/>
            </a:pPr>
            <a:r>
              <a:rPr lang="en-US" sz="1508" b="1"/>
              <a:t>Software and Licensing</a:t>
            </a:r>
            <a:r>
              <a:rPr lang="en-US" sz="1508"/>
              <a:t>: Libraries like OpenCV are open-source, reducing software costs. </a:t>
            </a:r>
            <a:endParaRPr sz="1508"/>
          </a:p>
          <a:p>
            <a:pPr marL="457200" lvl="0" indent="-324365" algn="l" rtl="0">
              <a:lnSpc>
                <a:spcPct val="115000"/>
              </a:lnSpc>
              <a:spcBef>
                <a:spcPts val="0"/>
              </a:spcBef>
              <a:spcAft>
                <a:spcPts val="0"/>
              </a:spcAft>
              <a:buClr>
                <a:schemeClr val="dk1"/>
              </a:buClr>
              <a:buSzPts val="1508"/>
              <a:buChar char="●"/>
            </a:pPr>
            <a:r>
              <a:rPr lang="en-US" sz="1508" b="1"/>
              <a:t>Development and Deployment Costs</a:t>
            </a:r>
            <a:r>
              <a:rPr lang="en-US" sz="1508"/>
              <a:t>: Costs associated with software development, training the model, and deploying the system should be accounted for.</a:t>
            </a:r>
            <a:endParaRPr sz="1508"/>
          </a:p>
          <a:p>
            <a:pPr marL="0" lvl="0" indent="0" algn="l" rtl="0">
              <a:spcBef>
                <a:spcPts val="1200"/>
              </a:spcBef>
              <a:spcAft>
                <a:spcPts val="0"/>
              </a:spcAft>
              <a:buNone/>
            </a:pPr>
            <a:r>
              <a:rPr lang="en-US" sz="1508" b="1"/>
              <a:t>Ongoing Costs</a:t>
            </a:r>
            <a:r>
              <a:rPr lang="en-US" sz="1508"/>
              <a:t>:</a:t>
            </a:r>
            <a:endParaRPr sz="1508"/>
          </a:p>
          <a:p>
            <a:pPr marL="457200" lvl="0" indent="-324365" algn="l" rtl="0">
              <a:lnSpc>
                <a:spcPct val="115000"/>
              </a:lnSpc>
              <a:spcBef>
                <a:spcPts val="1200"/>
              </a:spcBef>
              <a:spcAft>
                <a:spcPts val="0"/>
              </a:spcAft>
              <a:buClr>
                <a:schemeClr val="dk1"/>
              </a:buClr>
              <a:buSzPts val="1508"/>
              <a:buChar char="●"/>
            </a:pPr>
            <a:r>
              <a:rPr lang="en-US" sz="1508" b="1"/>
              <a:t>Maintenance</a:t>
            </a:r>
            <a:r>
              <a:rPr lang="en-US" sz="1508"/>
              <a:t>: Regular maintenance for cameras and hardware is necessary, as well as periodic software updates for security and feature improvements.</a:t>
            </a:r>
            <a:endParaRPr sz="1508"/>
          </a:p>
          <a:p>
            <a:pPr marL="457200" lvl="0" indent="-324365" algn="l" rtl="0">
              <a:lnSpc>
                <a:spcPct val="115000"/>
              </a:lnSpc>
              <a:spcBef>
                <a:spcPts val="0"/>
              </a:spcBef>
              <a:spcAft>
                <a:spcPts val="0"/>
              </a:spcAft>
              <a:buClr>
                <a:schemeClr val="dk1"/>
              </a:buClr>
              <a:buSzPts val="1508"/>
              <a:buChar char="●"/>
            </a:pPr>
            <a:r>
              <a:rPr lang="en-US" sz="1508" b="1"/>
              <a:t>Operational Costs</a:t>
            </a:r>
            <a:r>
              <a:rPr lang="en-US" sz="1508"/>
              <a:t>: Costs for server hosting and electricity, especially for larger institutions, need consideration.</a:t>
            </a:r>
            <a:endParaRPr sz="1508"/>
          </a:p>
          <a:p>
            <a:pPr marL="0" lvl="0" indent="0" algn="l" rtl="0">
              <a:spcBef>
                <a:spcPts val="1200"/>
              </a:spcBef>
              <a:spcAft>
                <a:spcPts val="0"/>
              </a:spcAft>
              <a:buNone/>
            </a:pPr>
            <a:r>
              <a:rPr lang="en-US" sz="1508" b="1"/>
              <a:t>Long-Term Savings</a:t>
            </a:r>
            <a:r>
              <a:rPr lang="en-US" sz="1508"/>
              <a:t>:</a:t>
            </a:r>
            <a:endParaRPr sz="1508"/>
          </a:p>
          <a:p>
            <a:pPr marL="457200" lvl="0" indent="-324365" algn="l" rtl="0">
              <a:lnSpc>
                <a:spcPct val="115000"/>
              </a:lnSpc>
              <a:spcBef>
                <a:spcPts val="1200"/>
              </a:spcBef>
              <a:spcAft>
                <a:spcPts val="0"/>
              </a:spcAft>
              <a:buClr>
                <a:schemeClr val="dk1"/>
              </a:buClr>
              <a:buSzPts val="1508"/>
              <a:buChar char="●"/>
            </a:pPr>
            <a:r>
              <a:rPr lang="en-US" sz="1508" b="1"/>
              <a:t>Reduction in Manual Labor</a:t>
            </a:r>
            <a:r>
              <a:rPr lang="en-US" sz="1508"/>
              <a:t>: By eliminating manual attendance tracking, the system saves substantial labor costs for teachers or administrators responsible for attendance.</a:t>
            </a:r>
            <a:endParaRPr sz="1508"/>
          </a:p>
          <a:p>
            <a:pPr marL="457200" lvl="0" indent="-324365" algn="l" rtl="0">
              <a:lnSpc>
                <a:spcPct val="115000"/>
              </a:lnSpc>
              <a:spcBef>
                <a:spcPts val="0"/>
              </a:spcBef>
              <a:spcAft>
                <a:spcPts val="0"/>
              </a:spcAft>
              <a:buClr>
                <a:schemeClr val="dk1"/>
              </a:buClr>
              <a:buSzPts val="1508"/>
              <a:buChar char="●"/>
            </a:pPr>
            <a:r>
              <a:rPr lang="en-US" sz="1508" b="1"/>
              <a:t>Error Reduction</a:t>
            </a:r>
            <a:r>
              <a:rPr lang="en-US" sz="1508"/>
              <a:t>: Reducing errors in attendance records prevents administrative time and resources spent correcting inaccuracies, particularly valuable in environments with strict attendance policies.</a:t>
            </a:r>
            <a:endParaRPr sz="2808"/>
          </a:p>
        </p:txBody>
      </p:sp>
      <p:sp>
        <p:nvSpPr>
          <p:cNvPr id="170" name="Google Shape;170;g312c43b21e2_1_58"/>
          <p:cNvSpPr txBox="1">
            <a:spLocks noGrp="1"/>
          </p:cNvSpPr>
          <p:nvPr>
            <p:ph type="sldNum" idx="12"/>
          </p:nvPr>
        </p:nvSpPr>
        <p:spPr>
          <a:xfrm>
            <a:off x="10160000" y="18288"/>
            <a:ext cx="1422300" cy="329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US"/>
              <a:t>9</a:t>
            </a:fld>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Clarity">
  <a:themeElements>
    <a:clrScheme name="Red">
      <a:dk1>
        <a:srgbClr val="000000"/>
      </a:dk1>
      <a:lt1>
        <a:srgbClr val="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843</TotalTime>
  <Words>6374</Words>
  <Application>Microsoft Office PowerPoint</Application>
  <PresentationFormat>Widescreen</PresentationFormat>
  <Paragraphs>855</Paragraphs>
  <Slides>76</Slides>
  <Notes>68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76</vt:i4>
      </vt:variant>
    </vt:vector>
  </HeadingPairs>
  <TitlesOfParts>
    <vt:vector size="83" baseType="lpstr">
      <vt:lpstr>Roboto Mono</vt:lpstr>
      <vt:lpstr>Georgia</vt:lpstr>
      <vt:lpstr>Arial</vt:lpstr>
      <vt:lpstr>Times New Roman</vt:lpstr>
      <vt:lpstr>Roboto</vt:lpstr>
      <vt:lpstr>Calibri</vt:lpstr>
      <vt:lpstr>Clarity</vt:lpstr>
      <vt:lpstr>  FINAL YEAR PROJECT ON REAL-TIME FACIAL RECOGNITION FOR AUTOMATED ATTENDANCE APPLICATION</vt:lpstr>
      <vt:lpstr>Introduction to Project</vt:lpstr>
      <vt:lpstr>Existing System </vt:lpstr>
      <vt:lpstr>Proposed System</vt:lpstr>
      <vt:lpstr> Feasibility study  A feasibility study is an analysis that evaluates whether a proposed system or project is viable and practical within various constraints, such as technical capabilities, operational requirements, and economic impact. It helps decision-makers understand if the project should proceed or not.   </vt:lpstr>
      <vt:lpstr>Technical feasibility</vt:lpstr>
      <vt:lpstr>Technical feasibility</vt:lpstr>
      <vt:lpstr>Operational Feasibility</vt:lpstr>
      <vt:lpstr>Economic Feasibility</vt:lpstr>
      <vt:lpstr>Cost Estimation</vt:lpstr>
      <vt:lpstr>Software development model </vt:lpstr>
      <vt:lpstr>Iterative Waterfall Model </vt:lpstr>
      <vt:lpstr> Pros and Cons </vt:lpstr>
      <vt:lpstr>Why we choose this model?</vt:lpstr>
      <vt:lpstr>System Architecture </vt:lpstr>
      <vt:lpstr>Data Flow Diagrams</vt:lpstr>
      <vt:lpstr>Level 0 DFD </vt:lpstr>
      <vt:lpstr>Level 1 DFD</vt:lpstr>
      <vt:lpstr>PowerPoint Presentation</vt:lpstr>
      <vt:lpstr>Existing Attendance Management System</vt:lpstr>
      <vt:lpstr>Manual Attendance Systems </vt:lpstr>
      <vt:lpstr>Biometric Attendance Systems</vt:lpstr>
      <vt:lpstr>RFID-Based Attendance Systems</vt:lpstr>
      <vt:lpstr>Smart Card Attendance Systems</vt:lpstr>
      <vt:lpstr>Cloud-Based Attendance Systems</vt:lpstr>
      <vt:lpstr>Mobile-Based Attendance Systems</vt:lpstr>
      <vt:lpstr>AI-Based Attendance Systems</vt:lpstr>
      <vt:lpstr>                    About the Dataset</vt:lpstr>
      <vt:lpstr>About the Dataset  </vt:lpstr>
      <vt:lpstr>Real Time Data Collection</vt:lpstr>
      <vt:lpstr>What is an Image</vt:lpstr>
      <vt:lpstr>PowerPoint Presentation</vt:lpstr>
      <vt:lpstr>Types Of Images </vt:lpstr>
      <vt:lpstr>Binary Images</vt:lpstr>
      <vt:lpstr>PowerPoint Presentation</vt:lpstr>
      <vt:lpstr>PowerPoint Presentation</vt:lpstr>
      <vt:lpstr> Why grayscale images are preferred?</vt:lpstr>
      <vt:lpstr>Image file extensions </vt:lpstr>
      <vt:lpstr>Why we are choosing JPEG?</vt:lpstr>
      <vt:lpstr>Size of Images</vt:lpstr>
      <vt:lpstr>Size of Images</vt:lpstr>
      <vt:lpstr>      Converting Color Image to Grayscale</vt:lpstr>
      <vt:lpstr>MTCNN Working</vt:lpstr>
      <vt:lpstr>Algorithms Used </vt:lpstr>
      <vt:lpstr>Deep Learning vs Machine Learning</vt:lpstr>
      <vt:lpstr>Neural Networks</vt:lpstr>
      <vt:lpstr>Neural Network vs Deep Learning </vt:lpstr>
      <vt:lpstr>Why MTCNN over ANN for Face Recognition</vt:lpstr>
      <vt:lpstr>Artificial Neural Network(ANN)</vt:lpstr>
      <vt:lpstr>Convolutional Neural Network (CNN)</vt:lpstr>
      <vt:lpstr>ANN vs CNN vs MTCNN</vt:lpstr>
      <vt:lpstr>MTCNN (Multi-Task Cascaded Convolutional Neural Network)</vt:lpstr>
      <vt:lpstr>Stage 1: Proposal Network (P-Net)</vt:lpstr>
      <vt:lpstr>Working of P-Net</vt:lpstr>
      <vt:lpstr>Stage 2: Refine Network (R-Net) </vt:lpstr>
      <vt:lpstr>Working of R-Net</vt:lpstr>
      <vt:lpstr>Stage 3: Output Network (O-Net)</vt:lpstr>
      <vt:lpstr>Working of O-Net</vt:lpstr>
      <vt:lpstr>Why Deepface is used?</vt:lpstr>
      <vt:lpstr>DeepFace for Embedding Extraction</vt:lpstr>
      <vt:lpstr>Comparing Feature Vectors</vt:lpstr>
      <vt:lpstr> Identifying the Same Person</vt:lpstr>
      <vt:lpstr>Why MTCNN in Our System?</vt:lpstr>
      <vt:lpstr>Why MTCNN in Our System?</vt:lpstr>
      <vt:lpstr>MTCNN Competitors</vt:lpstr>
      <vt:lpstr>Language Used</vt:lpstr>
      <vt:lpstr>Why Python</vt:lpstr>
      <vt:lpstr>Model Training </vt:lpstr>
      <vt:lpstr>Train at Goggle Collab: </vt:lpstr>
      <vt:lpstr>Outcome  </vt:lpstr>
      <vt:lpstr>User Interface (UI) Development</vt:lpstr>
      <vt:lpstr>PowerPoint Presentation</vt:lpstr>
      <vt:lpstr>PowerPoint Presentation</vt:lpstr>
      <vt:lpstr>PowerPoint Presentation</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FINAL YEAR PROJECT ON REAL-TIME FACIAL RECOGNITION FOR AUTOMATED ATTENDANCE APPLICATION</dc:title>
  <dc:creator>Ajay Parashar</dc:creator>
  <cp:lastModifiedBy>MASTER'S WORLD</cp:lastModifiedBy>
  <cp:revision>16</cp:revision>
  <dcterms:created xsi:type="dcterms:W3CDTF">2017-09-07T17:30:12Z</dcterms:created>
  <dcterms:modified xsi:type="dcterms:W3CDTF">2025-05-30T15:39:31Z</dcterms:modified>
</cp:coreProperties>
</file>